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57" r:id="rId2"/>
    <p:sldId id="256" r:id="rId3"/>
  </p:sldIdLst>
  <p:sldSz cx="7199313" cy="10439400"/>
  <p:notesSz cx="6735763" cy="9866313"/>
  <p:defaultTextStyle>
    <a:defPPr>
      <a:defRPr lang="ja-JP"/>
    </a:defPPr>
    <a:lvl1pPr marL="0" algn="l" defTabSz="962058" rtl="0" eaLnBrk="1" latinLnBrk="0" hangingPunct="1">
      <a:defRPr kumimoji="1" sz="1894" kern="1200">
        <a:solidFill>
          <a:schemeClr val="tx1"/>
        </a:solidFill>
        <a:latin typeface="+mn-lt"/>
        <a:ea typeface="+mn-ea"/>
        <a:cs typeface="+mn-cs"/>
      </a:defRPr>
    </a:lvl1pPr>
    <a:lvl2pPr marL="481029" algn="l" defTabSz="962058" rtl="0" eaLnBrk="1" latinLnBrk="0" hangingPunct="1">
      <a:defRPr kumimoji="1" sz="1894" kern="1200">
        <a:solidFill>
          <a:schemeClr val="tx1"/>
        </a:solidFill>
        <a:latin typeface="+mn-lt"/>
        <a:ea typeface="+mn-ea"/>
        <a:cs typeface="+mn-cs"/>
      </a:defRPr>
    </a:lvl2pPr>
    <a:lvl3pPr marL="962058" algn="l" defTabSz="962058" rtl="0" eaLnBrk="1" latinLnBrk="0" hangingPunct="1">
      <a:defRPr kumimoji="1" sz="1894" kern="1200">
        <a:solidFill>
          <a:schemeClr val="tx1"/>
        </a:solidFill>
        <a:latin typeface="+mn-lt"/>
        <a:ea typeface="+mn-ea"/>
        <a:cs typeface="+mn-cs"/>
      </a:defRPr>
    </a:lvl3pPr>
    <a:lvl4pPr marL="1443087" algn="l" defTabSz="962058" rtl="0" eaLnBrk="1" latinLnBrk="0" hangingPunct="1">
      <a:defRPr kumimoji="1" sz="1894" kern="1200">
        <a:solidFill>
          <a:schemeClr val="tx1"/>
        </a:solidFill>
        <a:latin typeface="+mn-lt"/>
        <a:ea typeface="+mn-ea"/>
        <a:cs typeface="+mn-cs"/>
      </a:defRPr>
    </a:lvl4pPr>
    <a:lvl5pPr marL="1924117" algn="l" defTabSz="962058" rtl="0" eaLnBrk="1" latinLnBrk="0" hangingPunct="1">
      <a:defRPr kumimoji="1" sz="1894" kern="1200">
        <a:solidFill>
          <a:schemeClr val="tx1"/>
        </a:solidFill>
        <a:latin typeface="+mn-lt"/>
        <a:ea typeface="+mn-ea"/>
        <a:cs typeface="+mn-cs"/>
      </a:defRPr>
    </a:lvl5pPr>
    <a:lvl6pPr marL="2405145" algn="l" defTabSz="962058" rtl="0" eaLnBrk="1" latinLnBrk="0" hangingPunct="1">
      <a:defRPr kumimoji="1" sz="1894" kern="1200">
        <a:solidFill>
          <a:schemeClr val="tx1"/>
        </a:solidFill>
        <a:latin typeface="+mn-lt"/>
        <a:ea typeface="+mn-ea"/>
        <a:cs typeface="+mn-cs"/>
      </a:defRPr>
    </a:lvl6pPr>
    <a:lvl7pPr marL="2886175" algn="l" defTabSz="962058" rtl="0" eaLnBrk="1" latinLnBrk="0" hangingPunct="1">
      <a:defRPr kumimoji="1" sz="1894" kern="1200">
        <a:solidFill>
          <a:schemeClr val="tx1"/>
        </a:solidFill>
        <a:latin typeface="+mn-lt"/>
        <a:ea typeface="+mn-ea"/>
        <a:cs typeface="+mn-cs"/>
      </a:defRPr>
    </a:lvl7pPr>
    <a:lvl8pPr marL="3367203" algn="l" defTabSz="962058" rtl="0" eaLnBrk="1" latinLnBrk="0" hangingPunct="1">
      <a:defRPr kumimoji="1" sz="1894" kern="1200">
        <a:solidFill>
          <a:schemeClr val="tx1"/>
        </a:solidFill>
        <a:latin typeface="+mn-lt"/>
        <a:ea typeface="+mn-ea"/>
        <a:cs typeface="+mn-cs"/>
      </a:defRPr>
    </a:lvl8pPr>
    <a:lvl9pPr marL="3848233" algn="l" defTabSz="962058" rtl="0" eaLnBrk="1" latinLnBrk="0" hangingPunct="1">
      <a:defRPr kumimoji="1" sz="189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79" userDrawn="1">
          <p15:clr>
            <a:srgbClr val="A4A3A4"/>
          </p15:clr>
        </p15:guide>
        <p15:guide id="2" pos="22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7A8C"/>
    <a:srgbClr val="FCC0C9"/>
    <a:srgbClr val="FCB2BD"/>
    <a:srgbClr val="CC0000"/>
    <a:srgbClr val="FEECEF"/>
    <a:srgbClr val="FDD1D7"/>
    <a:srgbClr val="404040"/>
    <a:srgbClr val="FED6DC"/>
    <a:srgbClr val="263148"/>
    <a:srgbClr val="A7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4" autoAdjust="0"/>
    <p:restoredTop sz="96529" autoAdjust="0"/>
  </p:normalViewPr>
  <p:slideViewPr>
    <p:cSldViewPr snapToGrid="0" showGuides="1">
      <p:cViewPr>
        <p:scale>
          <a:sx n="80" d="100"/>
          <a:sy n="80" d="100"/>
        </p:scale>
        <p:origin x="660" y="-2296"/>
      </p:cViewPr>
      <p:guideLst>
        <p:guide orient="horz" pos="3379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E8A31C4A-622F-4DAA-AAEA-2961FB4EC97D}" type="datetimeFigureOut">
              <a:rPr kumimoji="1" lang="ja-JP" altLang="en-US" smtClean="0"/>
              <a:t>2024/10/21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20913" y="1233488"/>
            <a:ext cx="22939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262" y="4747760"/>
            <a:ext cx="5389240" cy="3884673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626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7DA822EC-6CD0-454D-858A-EAACD097B7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4138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822EC-6CD0-454D-858A-EAACD097B76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322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822EC-6CD0-454D-858A-EAACD097B76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2239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708486"/>
            <a:ext cx="6119416" cy="3634458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5483102"/>
            <a:ext cx="5399485" cy="2520438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BE58-E6FC-4777-8F8F-CBFBDB126A34}" type="datetimeFigureOut">
              <a:rPr kumimoji="1" lang="ja-JP" altLang="en-US" smtClean="0"/>
              <a:t>2024/10/21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A652-1060-4CC9-A6D4-B7F37024F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4287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BE58-E6FC-4777-8F8F-CBFBDB126A34}" type="datetimeFigureOut">
              <a:rPr kumimoji="1" lang="ja-JP" altLang="en-US" smtClean="0"/>
              <a:t>2024/10/21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A652-1060-4CC9-A6D4-B7F37024F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02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555801"/>
            <a:ext cx="1552352" cy="88469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555801"/>
            <a:ext cx="4567064" cy="88469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BE58-E6FC-4777-8F8F-CBFBDB126A34}" type="datetimeFigureOut">
              <a:rPr kumimoji="1" lang="ja-JP" altLang="en-US" smtClean="0"/>
              <a:t>2024/10/21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A652-1060-4CC9-A6D4-B7F37024F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85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BE58-E6FC-4777-8F8F-CBFBDB126A34}" type="datetimeFigureOut">
              <a:rPr kumimoji="1" lang="ja-JP" altLang="en-US" smtClean="0"/>
              <a:t>2024/10/21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A652-1060-4CC9-A6D4-B7F37024F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49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2602603"/>
            <a:ext cx="6209407" cy="4342500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6986185"/>
            <a:ext cx="6209407" cy="2283618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BE58-E6FC-4777-8F8F-CBFBDB126A34}" type="datetimeFigureOut">
              <a:rPr kumimoji="1" lang="ja-JP" altLang="en-US" smtClean="0"/>
              <a:t>2024/10/21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A652-1060-4CC9-A6D4-B7F37024F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70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2779007"/>
            <a:ext cx="3059708" cy="66237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2779007"/>
            <a:ext cx="3059708" cy="66237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BE58-E6FC-4777-8F8F-CBFBDB126A34}" type="datetimeFigureOut">
              <a:rPr kumimoji="1" lang="ja-JP" altLang="en-US" smtClean="0"/>
              <a:t>2024/10/21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A652-1060-4CC9-A6D4-B7F37024F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72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555804"/>
            <a:ext cx="6209407" cy="201780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2559104"/>
            <a:ext cx="3045646" cy="125417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3813281"/>
            <a:ext cx="3045646" cy="560876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2559104"/>
            <a:ext cx="3060646" cy="125417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3813281"/>
            <a:ext cx="3060646" cy="560876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BE58-E6FC-4777-8F8F-CBFBDB126A34}" type="datetimeFigureOut">
              <a:rPr kumimoji="1" lang="ja-JP" altLang="en-US" smtClean="0"/>
              <a:t>2024/10/21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A652-1060-4CC9-A6D4-B7F37024F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40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BE58-E6FC-4777-8F8F-CBFBDB126A34}" type="datetimeFigureOut">
              <a:rPr kumimoji="1" lang="ja-JP" altLang="en-US" smtClean="0"/>
              <a:t>2024/10/21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A652-1060-4CC9-A6D4-B7F37024F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19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BE58-E6FC-4777-8F8F-CBFBDB126A34}" type="datetimeFigureOut">
              <a:rPr kumimoji="1" lang="ja-JP" altLang="en-US" smtClean="0"/>
              <a:t>2024/10/21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A652-1060-4CC9-A6D4-B7F37024F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060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695960"/>
            <a:ext cx="2321966" cy="243586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503083"/>
            <a:ext cx="3644652" cy="7418740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3131820"/>
            <a:ext cx="2321966" cy="5802084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BE58-E6FC-4777-8F8F-CBFBDB126A34}" type="datetimeFigureOut">
              <a:rPr kumimoji="1" lang="ja-JP" altLang="en-US" smtClean="0"/>
              <a:t>2024/10/21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A652-1060-4CC9-A6D4-B7F37024F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448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695960"/>
            <a:ext cx="2321966" cy="243586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503083"/>
            <a:ext cx="3644652" cy="7418740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3131820"/>
            <a:ext cx="2321966" cy="5802084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BE58-E6FC-4777-8F8F-CBFBDB126A34}" type="datetimeFigureOut">
              <a:rPr kumimoji="1" lang="ja-JP" altLang="en-US" smtClean="0"/>
              <a:t>2024/10/21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A652-1060-4CC9-A6D4-B7F37024F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865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555804"/>
            <a:ext cx="6209407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2779007"/>
            <a:ext cx="6209407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9675780"/>
            <a:ext cx="1619845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3BE58-E6FC-4777-8F8F-CBFBDB126A34}" type="datetimeFigureOut">
              <a:rPr kumimoji="1" lang="ja-JP" altLang="en-US" smtClean="0"/>
              <a:t>2024/10/21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9675780"/>
            <a:ext cx="2429768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9675780"/>
            <a:ext cx="1619845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2A652-1060-4CC9-A6D4-B7F37024F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49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kumimoji="1"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kumimoji="1"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8.jpeg"/><Relationship Id="rId21" Type="http://schemas.openxmlformats.org/officeDocument/2006/relationships/image" Target="../media/image32.png"/><Relationship Id="rId7" Type="http://schemas.openxmlformats.org/officeDocument/2006/relationships/image" Target="../media/image1.png"/><Relationship Id="rId12" Type="http://schemas.openxmlformats.org/officeDocument/2006/relationships/image" Target="../media/image23.jpe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jpe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11" Type="http://schemas.openxmlformats.org/officeDocument/2006/relationships/image" Target="../media/image22.png"/><Relationship Id="rId24" Type="http://schemas.openxmlformats.org/officeDocument/2006/relationships/image" Target="../media/image35.jpeg"/><Relationship Id="rId5" Type="http://schemas.microsoft.com/office/2007/relationships/hdphoto" Target="../media/hdphoto1.wdp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microsoft.com/office/2007/relationships/hdphoto" Target="../media/hdphoto2.wdp"/><Relationship Id="rId19" Type="http://schemas.openxmlformats.org/officeDocument/2006/relationships/image" Target="../media/image30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Relationship Id="rId14" Type="http://schemas.openxmlformats.org/officeDocument/2006/relationships/image" Target="../media/image25.jpeg"/><Relationship Id="rId22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10638" y="-16266"/>
            <a:ext cx="7209951" cy="10455665"/>
          </a:xfrm>
          <a:prstGeom prst="rect">
            <a:avLst/>
          </a:prstGeo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115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A1EF9BF0-15A4-43EA-A7E8-53F5F630A93C}"/>
              </a:ext>
            </a:extLst>
          </p:cNvPr>
          <p:cNvGrpSpPr/>
          <p:nvPr/>
        </p:nvGrpSpPr>
        <p:grpSpPr>
          <a:xfrm>
            <a:off x="7643316" y="1002873"/>
            <a:ext cx="3384389" cy="2573025"/>
            <a:chOff x="3683790" y="6487642"/>
            <a:chExt cx="3384389" cy="2573025"/>
          </a:xfrm>
        </p:grpSpPr>
        <p:sp>
          <p:nvSpPr>
            <p:cNvPr id="2" name="正方形/長方形 1"/>
            <p:cNvSpPr/>
            <p:nvPr/>
          </p:nvSpPr>
          <p:spPr>
            <a:xfrm>
              <a:off x="3690630" y="6602199"/>
              <a:ext cx="3377549" cy="2213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正方形/長方形 262"/>
            <p:cNvSpPr/>
            <p:nvPr/>
          </p:nvSpPr>
          <p:spPr>
            <a:xfrm>
              <a:off x="3686875" y="6487642"/>
              <a:ext cx="3377549" cy="9864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4800" dirty="0">
                  <a:solidFill>
                    <a:sysClr val="windowText" lastClr="000000"/>
                  </a:solidFill>
                  <a:latin typeface="HGP平成角ｺﾞｼｯｸ体W9" panose="020B0A00000000000000" pitchFamily="50" charset="-128"/>
                  <a:ea typeface="HGP平成角ｺﾞｼｯｸ体W9" panose="020B0A00000000000000" pitchFamily="50" charset="-128"/>
                  <a:cs typeface="メイリオ" panose="020B0604030504040204" pitchFamily="50" charset="-128"/>
                </a:rPr>
                <a:t>即金</a:t>
              </a:r>
              <a:r>
                <a:rPr kumimoji="1" lang="ja-JP" altLang="en-US" sz="4800" dirty="0">
                  <a:solidFill>
                    <a:sysClr val="windowText" lastClr="000000"/>
                  </a:solidFill>
                  <a:latin typeface="HGP平成角ｺﾞｼｯｸ体W9" panose="020B0A00000000000000" pitchFamily="50" charset="-128"/>
                  <a:ea typeface="HGP平成角ｺﾞｼｯｸ体W9" panose="020B0A00000000000000" pitchFamily="50" charset="-128"/>
                  <a:cs typeface="メイリオ" panose="020B0604030504040204" pitchFamily="50" charset="-128"/>
                </a:rPr>
                <a:t>買取</a:t>
              </a:r>
            </a:p>
          </p:txBody>
        </p:sp>
        <p:sp>
          <p:nvSpPr>
            <p:cNvPr id="265" name="正方形/長方形 264"/>
            <p:cNvSpPr/>
            <p:nvPr/>
          </p:nvSpPr>
          <p:spPr>
            <a:xfrm>
              <a:off x="3683790" y="8518358"/>
              <a:ext cx="3377549" cy="297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dirty="0">
                  <a:solidFill>
                    <a:sysClr val="windowText" lastClr="000000"/>
                  </a:solidFill>
                  <a:latin typeface="HGP平成角ｺﾞｼｯｸ体W9" panose="020B0A00000000000000" pitchFamily="50" charset="-128"/>
                  <a:ea typeface="HGP平成角ｺﾞｼｯｸ体W9" panose="020B0A00000000000000" pitchFamily="50" charset="-128"/>
                </a:rPr>
                <a:t>〇 秘 密 厳 守　〇 即 日 返 答</a:t>
              </a:r>
            </a:p>
          </p:txBody>
        </p:sp>
        <p:sp>
          <p:nvSpPr>
            <p:cNvPr id="266" name="テキスト ボックス 102"/>
            <p:cNvSpPr txBox="1"/>
            <p:nvPr/>
          </p:nvSpPr>
          <p:spPr bwMode="auto">
            <a:xfrm>
              <a:off x="3806004" y="7568549"/>
              <a:ext cx="2945111" cy="149211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tx2"/>
                </a:buClr>
              </a:pP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☑　収益不動産</a:t>
              </a:r>
              <a:endPara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buClr>
                  <a:schemeClr val="tx2"/>
                </a:buClr>
              </a:pP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☑　マンション　</a:t>
              </a:r>
              <a:endPara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buClr>
                  <a:schemeClr val="tx2"/>
                </a:buClr>
              </a:pP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☑　戸建</a:t>
              </a:r>
              <a:endPara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buClr>
                  <a:schemeClr val="tx2"/>
                </a:buClr>
              </a:pP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☑　土地</a:t>
              </a:r>
              <a:endParaRPr lang="en-US" altLang="zh-CN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67" name="テキスト ボックス 102"/>
            <p:cNvSpPr txBox="1"/>
            <p:nvPr/>
          </p:nvSpPr>
          <p:spPr bwMode="auto">
            <a:xfrm rot="857401">
              <a:off x="5978088" y="7638062"/>
              <a:ext cx="1058694" cy="45387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tx2"/>
                </a:buClr>
              </a:pPr>
              <a:r>
                <a:rPr lang="ja-JP" altLang="en-US" sz="1600" dirty="0">
                  <a:solidFill>
                    <a:schemeClr val="accent2">
                      <a:lumMod val="75000"/>
                    </a:schemeClr>
                  </a:solidFill>
                  <a:latin typeface="HGP平成角ｺﾞｼｯｸ体W9" panose="020B0A00000000000000" pitchFamily="50" charset="-128"/>
                  <a:ea typeface="HGP平成角ｺﾞｼｯｸ体W9" panose="020B0A00000000000000" pitchFamily="50" charset="-128"/>
                  <a:cs typeface="メイリオ" panose="020B0604030504040204" pitchFamily="50" charset="-128"/>
                </a:rPr>
                <a:t>買います！</a:t>
              </a:r>
              <a:endParaRPr lang="en-US" altLang="zh-CN" sz="1600" dirty="0">
                <a:solidFill>
                  <a:schemeClr val="accent2">
                    <a:lumMod val="75000"/>
                  </a:schemeClr>
                </a:solidFill>
                <a:latin typeface="HGP平成角ｺﾞｼｯｸ体W9" panose="020B0A00000000000000" pitchFamily="50" charset="-128"/>
                <a:ea typeface="HGP平成角ｺﾞｼｯｸ体W9" panose="020B0A00000000000000" pitchFamily="50" charset="-128"/>
                <a:cs typeface="メイリオ" panose="020B0604030504040204" pitchFamily="50" charset="-128"/>
              </a:endParaRPr>
            </a:p>
          </p:txBody>
        </p:sp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393"/>
            <a:stretch/>
          </p:blipFill>
          <p:spPr>
            <a:xfrm>
              <a:off x="5510841" y="7903746"/>
              <a:ext cx="680632" cy="627700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816"/>
            <a:stretch/>
          </p:blipFill>
          <p:spPr>
            <a:xfrm>
              <a:off x="6072488" y="7989100"/>
              <a:ext cx="594885" cy="533381"/>
            </a:xfrm>
            <a:prstGeom prst="rect">
              <a:avLst/>
            </a:prstGeom>
          </p:spPr>
        </p:pic>
      </p:grpSp>
      <p:grpSp>
        <p:nvGrpSpPr>
          <p:cNvPr id="142" name="グループ化 141">
            <a:extLst>
              <a:ext uri="{FF2B5EF4-FFF2-40B4-BE49-F238E27FC236}">
                <a16:creationId xmlns:a16="http://schemas.microsoft.com/office/drawing/2014/main" id="{BDE8B8A2-B736-4E05-BACB-23F3C6E0B8A4}"/>
              </a:ext>
            </a:extLst>
          </p:cNvPr>
          <p:cNvGrpSpPr/>
          <p:nvPr/>
        </p:nvGrpSpPr>
        <p:grpSpPr>
          <a:xfrm>
            <a:off x="101465" y="4622606"/>
            <a:ext cx="3537267" cy="2965176"/>
            <a:chOff x="56140" y="92514"/>
            <a:chExt cx="3537267" cy="2965176"/>
          </a:xfrm>
        </p:grpSpPr>
        <p:grpSp>
          <p:nvGrpSpPr>
            <p:cNvPr id="143" name="グループ化 142">
              <a:extLst>
                <a:ext uri="{FF2B5EF4-FFF2-40B4-BE49-F238E27FC236}">
                  <a16:creationId xmlns:a16="http://schemas.microsoft.com/office/drawing/2014/main" id="{5B302D74-84A6-46E7-AA2D-BF6F3C9C1F62}"/>
                </a:ext>
              </a:extLst>
            </p:cNvPr>
            <p:cNvGrpSpPr/>
            <p:nvPr/>
          </p:nvGrpSpPr>
          <p:grpSpPr>
            <a:xfrm>
              <a:off x="70755" y="123533"/>
              <a:ext cx="3522652" cy="2934157"/>
              <a:chOff x="35574" y="862786"/>
              <a:chExt cx="3522652" cy="2354579"/>
            </a:xfrm>
          </p:grpSpPr>
          <p:grpSp>
            <p:nvGrpSpPr>
              <p:cNvPr id="177" name="グループ化 176">
                <a:extLst>
                  <a:ext uri="{FF2B5EF4-FFF2-40B4-BE49-F238E27FC236}">
                    <a16:creationId xmlns:a16="http://schemas.microsoft.com/office/drawing/2014/main" id="{ADD00FA0-1594-46A4-83BB-6DCD791E0D37}"/>
                  </a:ext>
                </a:extLst>
              </p:cNvPr>
              <p:cNvGrpSpPr/>
              <p:nvPr/>
            </p:nvGrpSpPr>
            <p:grpSpPr>
              <a:xfrm>
                <a:off x="35574" y="862786"/>
                <a:ext cx="3453319" cy="2179376"/>
                <a:chOff x="35574" y="862786"/>
                <a:chExt cx="3453319" cy="2179376"/>
              </a:xfrm>
            </p:grpSpPr>
            <p:sp>
              <p:nvSpPr>
                <p:cNvPr id="184" name="正方形/長方形 183">
                  <a:extLst>
                    <a:ext uri="{FF2B5EF4-FFF2-40B4-BE49-F238E27FC236}">
                      <a16:creationId xmlns:a16="http://schemas.microsoft.com/office/drawing/2014/main" id="{296F22D1-1A0F-4E43-8D28-66FB0A85DDFF}"/>
                    </a:ext>
                  </a:extLst>
                </p:cNvPr>
                <p:cNvSpPr/>
                <p:nvPr/>
              </p:nvSpPr>
              <p:spPr>
                <a:xfrm>
                  <a:off x="35574" y="862786"/>
                  <a:ext cx="3453319" cy="21793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7" name="WordArt 61">
                  <a:extLst>
                    <a:ext uri="{FF2B5EF4-FFF2-40B4-BE49-F238E27FC236}">
                      <a16:creationId xmlns:a16="http://schemas.microsoft.com/office/drawing/2014/main" id="{B25B4701-DC1C-48F4-9939-EE628C88A41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405581" y="1338608"/>
                  <a:ext cx="2006262" cy="194520"/>
                </a:xfrm>
                <a:prstGeom prst="rect">
                  <a:avLst/>
                </a:prstGeom>
                <a:noFill/>
              </p:spPr>
              <p:txBody>
                <a:bodyPr wrap="none" numCol="1" fromWordArt="1">
                  <a:prstTxWarp prst="textPlain">
                    <a:avLst>
                      <a:gd name="adj" fmla="val 50000"/>
                    </a:avLst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>
                    <a:buNone/>
                  </a:pPr>
                  <a:r>
                    <a:rPr lang="ja-JP" altLang="en-US" sz="3600" kern="10" spc="0" dirty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effectLst/>
                      <a:latin typeface="HG創英角ｺﾞｼｯｸUB"/>
                      <a:ea typeface="HG創英角ｺﾞｼｯｸUB"/>
                    </a:rPr>
                    <a:t>利回：</a:t>
                  </a:r>
                  <a:r>
                    <a:rPr lang="en-US" altLang="ja-JP" sz="3600" kern="10" spc="0" dirty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effectLst/>
                      <a:latin typeface="HG創英角ｺﾞｼｯｸUB"/>
                      <a:ea typeface="HG創英角ｺﾞｼｯｸUB"/>
                    </a:rPr>
                    <a:t>5.09</a:t>
                  </a:r>
                  <a:r>
                    <a:rPr lang="ja-JP" altLang="en-US" sz="3600" kern="10" spc="0" dirty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effectLst/>
                      <a:latin typeface="HG創英角ｺﾞｼｯｸUB"/>
                      <a:ea typeface="HG創英角ｺﾞｼｯｸUB"/>
                    </a:rPr>
                    <a:t>％</a:t>
                  </a:r>
                </a:p>
              </p:txBody>
            </p:sp>
          </p:grpSp>
          <p:cxnSp>
            <p:nvCxnSpPr>
              <p:cNvPr id="179" name="直線コネクタ 178">
                <a:extLst>
                  <a:ext uri="{FF2B5EF4-FFF2-40B4-BE49-F238E27FC236}">
                    <a16:creationId xmlns:a16="http://schemas.microsoft.com/office/drawing/2014/main" id="{9B05995A-AAE9-4A7B-949C-343B2DB5CC41}"/>
                  </a:ext>
                </a:extLst>
              </p:cNvPr>
              <p:cNvCxnSpPr/>
              <p:nvPr/>
            </p:nvCxnSpPr>
            <p:spPr>
              <a:xfrm flipV="1">
                <a:off x="914933" y="1256157"/>
                <a:ext cx="2496910" cy="9085"/>
              </a:xfrm>
              <a:prstGeom prst="line">
                <a:avLst/>
              </a:prstGeom>
              <a:ln w="25400" cmpd="sng">
                <a:solidFill>
                  <a:schemeClr val="accent1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テキスト ボックス 102">
                <a:extLst>
                  <a:ext uri="{FF2B5EF4-FFF2-40B4-BE49-F238E27FC236}">
                    <a16:creationId xmlns:a16="http://schemas.microsoft.com/office/drawing/2014/main" id="{083D2B08-9E2C-4C7B-AC64-D737F8C195A1}"/>
                  </a:ext>
                </a:extLst>
              </p:cNvPr>
              <p:cNvSpPr txBox="1"/>
              <p:nvPr/>
            </p:nvSpPr>
            <p:spPr bwMode="auto">
              <a:xfrm>
                <a:off x="136909" y="1623599"/>
                <a:ext cx="3421317" cy="1593766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所　   　在：名古屋市中区栄五丁目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2403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番地他</a:t>
                </a:r>
                <a:endParaRPr lang="en-US" altLang="zh-CN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交　　   通：地下鉄　名城線　矢場町駅　　徒歩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5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分</a:t>
                </a:r>
                <a:endParaRPr lang="en-US" altLang="zh-TW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>
                  <a:buClr>
                    <a:schemeClr val="tx2"/>
                  </a:buClr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　　　　　　　　　</a:t>
                </a:r>
                <a:endParaRPr lang="en-US" altLang="zh-TW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土地面積：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145.04㎡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（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43.87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坪）</a:t>
                </a:r>
                <a:endPara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延床面積：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544.00㎡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（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164.56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坪）</a:t>
                </a:r>
                <a:endParaRPr lang="en-US" altLang="zh-TW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建物構造：</a:t>
                </a:r>
                <a:r>
                  <a:rPr lang="ja-JP" altLang="en-US" sz="7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鉄筋コンクリート造</a:t>
                </a:r>
                <a:r>
                  <a:rPr lang="en-US" altLang="ja-JP" sz="7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5</a:t>
                </a:r>
                <a:r>
                  <a:rPr lang="ja-JP" altLang="en-US" sz="7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階建</a:t>
                </a:r>
                <a:endPara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築年数：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2005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年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7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月</a:t>
                </a:r>
                <a:endPara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建ぺい率：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80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％　容積率：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400%</a:t>
                </a: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用途地域：商業地域</a:t>
                </a:r>
                <a:endParaRPr lang="en-US" altLang="zh-TW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満室収入：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11,712,000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円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/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年</a:t>
                </a:r>
                <a:endPara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現況：賃貸中</a:t>
                </a:r>
                <a:endPara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総戸数：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18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戸</a:t>
                </a:r>
                <a:endPara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専任媒介</a:t>
                </a:r>
                <a:endPara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</p:txBody>
          </p:sp>
        </p:grpSp>
        <p:sp>
          <p:nvSpPr>
            <p:cNvPr id="146" name="WordArt 61">
              <a:extLst>
                <a:ext uri="{FF2B5EF4-FFF2-40B4-BE49-F238E27FC236}">
                  <a16:creationId xmlns:a16="http://schemas.microsoft.com/office/drawing/2014/main" id="{C4392D63-364B-4988-872F-212A2186DA8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987702" y="261502"/>
              <a:ext cx="2464401" cy="266074"/>
            </a:xfrm>
            <a:prstGeom prst="rect">
              <a:avLst/>
            </a:prstGeom>
            <a:no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chemeClr val="tx1"/>
                  </a:solidFill>
                  <a:effectLst/>
                  <a:latin typeface="HG創英角ｺﾞｼｯｸUB"/>
                  <a:ea typeface="HG創英角ｺﾞｼｯｸUB"/>
                </a:rPr>
                <a:t>価格</a:t>
              </a: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：</a:t>
              </a:r>
              <a:r>
                <a:rPr lang="en-US" altLang="ja-JP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2</a:t>
              </a: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億</a:t>
              </a:r>
              <a:r>
                <a:rPr lang="en-US" altLang="ja-JP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3000</a:t>
              </a: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万円</a:t>
              </a:r>
            </a:p>
          </p:txBody>
        </p:sp>
        <p:sp>
          <p:nvSpPr>
            <p:cNvPr id="147" name="正方形/長方形 146">
              <a:extLst>
                <a:ext uri="{FF2B5EF4-FFF2-40B4-BE49-F238E27FC236}">
                  <a16:creationId xmlns:a16="http://schemas.microsoft.com/office/drawing/2014/main" id="{146B06EF-3036-4097-8161-12A20A7A2589}"/>
                </a:ext>
              </a:extLst>
            </p:cNvPr>
            <p:cNvSpPr/>
            <p:nvPr/>
          </p:nvSpPr>
          <p:spPr>
            <a:xfrm>
              <a:off x="56140" y="92514"/>
              <a:ext cx="751612" cy="79855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WordArt 61">
              <a:extLst>
                <a:ext uri="{FF2B5EF4-FFF2-40B4-BE49-F238E27FC236}">
                  <a16:creationId xmlns:a16="http://schemas.microsoft.com/office/drawing/2014/main" id="{7E5B7E56-4E0E-4441-B69C-4891B99B1D5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5023" y="198992"/>
              <a:ext cx="613916" cy="596869"/>
            </a:xfrm>
            <a:prstGeom prst="rect">
              <a:avLst/>
            </a:prstGeom>
            <a:no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buNone/>
              </a:pP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収益</a:t>
              </a:r>
              <a:br>
                <a:rPr lang="en-US" altLang="ja-JP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</a:br>
              <a:r>
                <a:rPr lang="ja-JP" altLang="en-US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一棟</a:t>
              </a:r>
            </a:p>
          </p:txBody>
        </p:sp>
      </p:grpSp>
      <p:grpSp>
        <p:nvGrpSpPr>
          <p:cNvPr id="280" name="グループ化 279">
            <a:extLst>
              <a:ext uri="{FF2B5EF4-FFF2-40B4-BE49-F238E27FC236}">
                <a16:creationId xmlns:a16="http://schemas.microsoft.com/office/drawing/2014/main" id="{6FE7432C-7F31-4606-BC8F-1F5A4138B931}"/>
              </a:ext>
            </a:extLst>
          </p:cNvPr>
          <p:cNvGrpSpPr/>
          <p:nvPr/>
        </p:nvGrpSpPr>
        <p:grpSpPr>
          <a:xfrm>
            <a:off x="70718" y="7516969"/>
            <a:ext cx="3467934" cy="2746847"/>
            <a:chOff x="56140" y="92514"/>
            <a:chExt cx="3467934" cy="2746847"/>
          </a:xfrm>
        </p:grpSpPr>
        <p:grpSp>
          <p:nvGrpSpPr>
            <p:cNvPr id="281" name="グループ化 280">
              <a:extLst>
                <a:ext uri="{FF2B5EF4-FFF2-40B4-BE49-F238E27FC236}">
                  <a16:creationId xmlns:a16="http://schemas.microsoft.com/office/drawing/2014/main" id="{88426B9A-EDAE-4FD3-A7D0-FB46BB91E60E}"/>
                </a:ext>
              </a:extLst>
            </p:cNvPr>
            <p:cNvGrpSpPr/>
            <p:nvPr/>
          </p:nvGrpSpPr>
          <p:grpSpPr>
            <a:xfrm>
              <a:off x="70755" y="123533"/>
              <a:ext cx="3453319" cy="2715828"/>
              <a:chOff x="35574" y="862786"/>
              <a:chExt cx="3453319" cy="2179376"/>
            </a:xfrm>
          </p:grpSpPr>
          <p:grpSp>
            <p:nvGrpSpPr>
              <p:cNvPr id="289" name="グループ化 288">
                <a:extLst>
                  <a:ext uri="{FF2B5EF4-FFF2-40B4-BE49-F238E27FC236}">
                    <a16:creationId xmlns:a16="http://schemas.microsoft.com/office/drawing/2014/main" id="{0E440423-F6F2-4610-B3AE-C0938E65F80E}"/>
                  </a:ext>
                </a:extLst>
              </p:cNvPr>
              <p:cNvGrpSpPr/>
              <p:nvPr/>
            </p:nvGrpSpPr>
            <p:grpSpPr>
              <a:xfrm>
                <a:off x="35574" y="862786"/>
                <a:ext cx="3453319" cy="2179376"/>
                <a:chOff x="35574" y="862786"/>
                <a:chExt cx="3453319" cy="2179376"/>
              </a:xfrm>
            </p:grpSpPr>
            <p:sp>
              <p:nvSpPr>
                <p:cNvPr id="292" name="正方形/長方形 291">
                  <a:extLst>
                    <a:ext uri="{FF2B5EF4-FFF2-40B4-BE49-F238E27FC236}">
                      <a16:creationId xmlns:a16="http://schemas.microsoft.com/office/drawing/2014/main" id="{E8CCDB27-AF60-41A2-9D90-0370E89F61DC}"/>
                    </a:ext>
                  </a:extLst>
                </p:cNvPr>
                <p:cNvSpPr/>
                <p:nvPr/>
              </p:nvSpPr>
              <p:spPr>
                <a:xfrm>
                  <a:off x="35574" y="862786"/>
                  <a:ext cx="3453319" cy="21793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3" name="WordArt 61">
                  <a:extLst>
                    <a:ext uri="{FF2B5EF4-FFF2-40B4-BE49-F238E27FC236}">
                      <a16:creationId xmlns:a16="http://schemas.microsoft.com/office/drawing/2014/main" id="{5C10FFB3-A32B-44E0-A7AC-963576EED3C5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405581" y="1338608"/>
                  <a:ext cx="2006262" cy="194520"/>
                </a:xfrm>
                <a:prstGeom prst="rect">
                  <a:avLst/>
                </a:prstGeom>
                <a:noFill/>
              </p:spPr>
              <p:txBody>
                <a:bodyPr wrap="none" numCol="1" fromWordArt="1">
                  <a:prstTxWarp prst="textPlain">
                    <a:avLst>
                      <a:gd name="adj" fmla="val 50000"/>
                    </a:avLst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>
                    <a:buNone/>
                  </a:pPr>
                  <a:r>
                    <a:rPr lang="ja-JP" altLang="en-US" sz="3600" kern="10" spc="0" dirty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effectLst/>
                      <a:latin typeface="HG創英角ｺﾞｼｯｸUB"/>
                      <a:ea typeface="HG創英角ｺﾞｼｯｸUB"/>
                    </a:rPr>
                    <a:t>利回：</a:t>
                  </a:r>
                  <a:r>
                    <a:rPr lang="ja-JP" altLang="en-US" sz="3600" kern="10" dirty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latin typeface="HG創英角ｺﾞｼｯｸUB"/>
                      <a:ea typeface="HG創英角ｺﾞｼｯｸUB"/>
                    </a:rPr>
                    <a:t> </a:t>
                  </a:r>
                  <a:r>
                    <a:rPr lang="en-US" altLang="ja-JP" sz="3600" kern="10" dirty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latin typeface="HG創英角ｺﾞｼｯｸUB"/>
                      <a:ea typeface="HG創英角ｺﾞｼｯｸUB"/>
                    </a:rPr>
                    <a:t>6.53%</a:t>
                  </a:r>
                  <a:endParaRPr lang="ja-JP" altLang="en-US" sz="3600" kern="10" spc="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/>
                    <a:latin typeface="HG創英角ｺﾞｼｯｸUB"/>
                    <a:ea typeface="HG創英角ｺﾞｼｯｸUB"/>
                  </a:endParaRPr>
                </a:p>
              </p:txBody>
            </p:sp>
          </p:grpSp>
          <p:cxnSp>
            <p:nvCxnSpPr>
              <p:cNvPr id="290" name="直線コネクタ 289">
                <a:extLst>
                  <a:ext uri="{FF2B5EF4-FFF2-40B4-BE49-F238E27FC236}">
                    <a16:creationId xmlns:a16="http://schemas.microsoft.com/office/drawing/2014/main" id="{D813A0EA-BBA2-477C-94FC-EB3ED7C3EB67}"/>
                  </a:ext>
                </a:extLst>
              </p:cNvPr>
              <p:cNvCxnSpPr/>
              <p:nvPr/>
            </p:nvCxnSpPr>
            <p:spPr>
              <a:xfrm flipV="1">
                <a:off x="914933" y="1256157"/>
                <a:ext cx="2496910" cy="9085"/>
              </a:xfrm>
              <a:prstGeom prst="line">
                <a:avLst/>
              </a:prstGeom>
              <a:ln w="25400" cmpd="sng">
                <a:solidFill>
                  <a:schemeClr val="accent1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2" name="WordArt 61">
              <a:extLst>
                <a:ext uri="{FF2B5EF4-FFF2-40B4-BE49-F238E27FC236}">
                  <a16:creationId xmlns:a16="http://schemas.microsoft.com/office/drawing/2014/main" id="{1EB0AB9D-0333-4380-B9CB-DD6742026D9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987702" y="261502"/>
              <a:ext cx="2464401" cy="266074"/>
            </a:xfrm>
            <a:prstGeom prst="rect">
              <a:avLst/>
            </a:prstGeom>
            <a:no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chemeClr val="tx1"/>
                  </a:solidFill>
                  <a:effectLst/>
                  <a:latin typeface="HG創英角ｺﾞｼｯｸUB"/>
                  <a:ea typeface="HG創英角ｺﾞｼｯｸUB"/>
                </a:rPr>
                <a:t>価格</a:t>
              </a: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：</a:t>
              </a:r>
              <a:r>
                <a:rPr lang="zh-TW" altLang="en-US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 </a:t>
              </a:r>
              <a:r>
                <a:rPr lang="en-US" altLang="ja-JP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1</a:t>
              </a: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億</a:t>
              </a:r>
              <a:r>
                <a:rPr lang="en-US" altLang="ja-JP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6500</a:t>
              </a:r>
              <a:r>
                <a:rPr lang="zh-TW" altLang="en-US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万</a:t>
              </a: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円</a:t>
              </a:r>
            </a:p>
          </p:txBody>
        </p:sp>
        <p:sp>
          <p:nvSpPr>
            <p:cNvPr id="283" name="正方形/長方形 282">
              <a:extLst>
                <a:ext uri="{FF2B5EF4-FFF2-40B4-BE49-F238E27FC236}">
                  <a16:creationId xmlns:a16="http://schemas.microsoft.com/office/drawing/2014/main" id="{3965547A-9A2A-4B54-AADF-2AB7BC80E5BB}"/>
                </a:ext>
              </a:extLst>
            </p:cNvPr>
            <p:cNvSpPr/>
            <p:nvPr/>
          </p:nvSpPr>
          <p:spPr>
            <a:xfrm>
              <a:off x="56140" y="92514"/>
              <a:ext cx="751612" cy="79855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WordArt 61">
              <a:extLst>
                <a:ext uri="{FF2B5EF4-FFF2-40B4-BE49-F238E27FC236}">
                  <a16:creationId xmlns:a16="http://schemas.microsoft.com/office/drawing/2014/main" id="{39788A1C-2B71-4B31-A06D-B8875DE2100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5023" y="198992"/>
              <a:ext cx="613916" cy="596869"/>
            </a:xfrm>
            <a:prstGeom prst="rect">
              <a:avLst/>
            </a:prstGeom>
            <a:no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buNone/>
              </a:pP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収益</a:t>
              </a:r>
              <a:br>
                <a:rPr lang="en-US" altLang="ja-JP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</a:br>
              <a:r>
                <a:rPr lang="ja-JP" altLang="en-US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一棟</a:t>
              </a:r>
            </a:p>
          </p:txBody>
        </p:sp>
      </p:grpSp>
      <p:grpSp>
        <p:nvGrpSpPr>
          <p:cNvPr id="294" name="グループ化 293">
            <a:extLst>
              <a:ext uri="{FF2B5EF4-FFF2-40B4-BE49-F238E27FC236}">
                <a16:creationId xmlns:a16="http://schemas.microsoft.com/office/drawing/2014/main" id="{7F1772EA-1095-4C7E-8CAB-54BAE54F05C0}"/>
              </a:ext>
            </a:extLst>
          </p:cNvPr>
          <p:cNvGrpSpPr/>
          <p:nvPr/>
        </p:nvGrpSpPr>
        <p:grpSpPr>
          <a:xfrm>
            <a:off x="3671001" y="7507395"/>
            <a:ext cx="3467934" cy="2958660"/>
            <a:chOff x="56140" y="92514"/>
            <a:chExt cx="3467934" cy="2958660"/>
          </a:xfrm>
        </p:grpSpPr>
        <p:grpSp>
          <p:nvGrpSpPr>
            <p:cNvPr id="295" name="グループ化 294">
              <a:extLst>
                <a:ext uri="{FF2B5EF4-FFF2-40B4-BE49-F238E27FC236}">
                  <a16:creationId xmlns:a16="http://schemas.microsoft.com/office/drawing/2014/main" id="{BB3ADF4C-9A00-44C5-BB47-73DE451A25AD}"/>
                </a:ext>
              </a:extLst>
            </p:cNvPr>
            <p:cNvGrpSpPr/>
            <p:nvPr/>
          </p:nvGrpSpPr>
          <p:grpSpPr>
            <a:xfrm>
              <a:off x="70755" y="123533"/>
              <a:ext cx="3453319" cy="2927641"/>
              <a:chOff x="35574" y="862786"/>
              <a:chExt cx="3453319" cy="2349350"/>
            </a:xfrm>
          </p:grpSpPr>
          <p:grpSp>
            <p:nvGrpSpPr>
              <p:cNvPr id="303" name="グループ化 302">
                <a:extLst>
                  <a:ext uri="{FF2B5EF4-FFF2-40B4-BE49-F238E27FC236}">
                    <a16:creationId xmlns:a16="http://schemas.microsoft.com/office/drawing/2014/main" id="{76866FC1-4D65-4545-9980-3549646FB7A7}"/>
                  </a:ext>
                </a:extLst>
              </p:cNvPr>
              <p:cNvGrpSpPr/>
              <p:nvPr/>
            </p:nvGrpSpPr>
            <p:grpSpPr>
              <a:xfrm>
                <a:off x="35574" y="862786"/>
                <a:ext cx="3453319" cy="2179376"/>
                <a:chOff x="35574" y="862786"/>
                <a:chExt cx="3453319" cy="2179376"/>
              </a:xfrm>
            </p:grpSpPr>
            <p:sp>
              <p:nvSpPr>
                <p:cNvPr id="306" name="正方形/長方形 305">
                  <a:extLst>
                    <a:ext uri="{FF2B5EF4-FFF2-40B4-BE49-F238E27FC236}">
                      <a16:creationId xmlns:a16="http://schemas.microsoft.com/office/drawing/2014/main" id="{33788E11-1E8E-4E09-870F-3758531A9D29}"/>
                    </a:ext>
                  </a:extLst>
                </p:cNvPr>
                <p:cNvSpPr/>
                <p:nvPr/>
              </p:nvSpPr>
              <p:spPr>
                <a:xfrm>
                  <a:off x="35574" y="862786"/>
                  <a:ext cx="3453319" cy="21793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7" name="WordArt 61">
                  <a:extLst>
                    <a:ext uri="{FF2B5EF4-FFF2-40B4-BE49-F238E27FC236}">
                      <a16:creationId xmlns:a16="http://schemas.microsoft.com/office/drawing/2014/main" id="{317E56EF-627A-4668-B691-A8F3AC192BE4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405581" y="1338608"/>
                  <a:ext cx="2006262" cy="194520"/>
                </a:xfrm>
                <a:prstGeom prst="rect">
                  <a:avLst/>
                </a:prstGeom>
                <a:noFill/>
              </p:spPr>
              <p:txBody>
                <a:bodyPr wrap="none" numCol="1" fromWordArt="1">
                  <a:prstTxWarp prst="textPlain">
                    <a:avLst>
                      <a:gd name="adj" fmla="val 50000"/>
                    </a:avLst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>
                    <a:buNone/>
                  </a:pPr>
                  <a:r>
                    <a:rPr lang="ja-JP" altLang="en-US" sz="3600" kern="10" spc="0" dirty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effectLst/>
                      <a:latin typeface="HG創英角ｺﾞｼｯｸUB"/>
                      <a:ea typeface="HG創英角ｺﾞｼｯｸUB"/>
                    </a:rPr>
                    <a:t>利回：</a:t>
                  </a:r>
                  <a:r>
                    <a:rPr lang="en-US" altLang="ja-JP" sz="3600" kern="10" spc="0" dirty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effectLst/>
                      <a:latin typeface="HG創英角ｺﾞｼｯｸUB"/>
                      <a:ea typeface="HG創英角ｺﾞｼｯｸUB"/>
                    </a:rPr>
                    <a:t>8.82</a:t>
                  </a:r>
                  <a:r>
                    <a:rPr lang="ja-JP" altLang="en-US" sz="3600" kern="10" spc="0" dirty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effectLst/>
                      <a:latin typeface="HG創英角ｺﾞｼｯｸUB"/>
                      <a:ea typeface="HG創英角ｺﾞｼｯｸUB"/>
                    </a:rPr>
                    <a:t>％</a:t>
                  </a:r>
                </a:p>
              </p:txBody>
            </p:sp>
          </p:grpSp>
          <p:cxnSp>
            <p:nvCxnSpPr>
              <p:cNvPr id="304" name="直線コネクタ 303">
                <a:extLst>
                  <a:ext uri="{FF2B5EF4-FFF2-40B4-BE49-F238E27FC236}">
                    <a16:creationId xmlns:a16="http://schemas.microsoft.com/office/drawing/2014/main" id="{FAC918EE-ABB8-4E69-ADA8-935851482B43}"/>
                  </a:ext>
                </a:extLst>
              </p:cNvPr>
              <p:cNvCxnSpPr/>
              <p:nvPr/>
            </p:nvCxnSpPr>
            <p:spPr>
              <a:xfrm flipV="1">
                <a:off x="914933" y="1256157"/>
                <a:ext cx="2496910" cy="9085"/>
              </a:xfrm>
              <a:prstGeom prst="line">
                <a:avLst/>
              </a:prstGeom>
              <a:ln w="25400" cmpd="sng">
                <a:solidFill>
                  <a:schemeClr val="accent1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5" name="テキスト ボックス 102">
                <a:extLst>
                  <a:ext uri="{FF2B5EF4-FFF2-40B4-BE49-F238E27FC236}">
                    <a16:creationId xmlns:a16="http://schemas.microsoft.com/office/drawing/2014/main" id="{8A721E59-FE16-4804-BBC4-052F29EA0FE1}"/>
                  </a:ext>
                </a:extLst>
              </p:cNvPr>
              <p:cNvSpPr txBox="1"/>
              <p:nvPr/>
            </p:nvSpPr>
            <p:spPr bwMode="auto">
              <a:xfrm>
                <a:off x="85913" y="1618370"/>
                <a:ext cx="3309886" cy="1593766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所　   　在：半田市北ツ坂町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2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丁目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13-17</a:t>
                </a:r>
                <a:endParaRPr lang="en-US" altLang="zh-TW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交　　   通：名鉄河和</a:t>
                </a:r>
                <a:r>
                  <a:rPr lang="zh-TW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線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　知多半田駅　徒歩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24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分　　　　　　　　　　　　　　　　　　　　　　　　　　　　　　</a:t>
                </a:r>
                <a:endParaRPr lang="en-US" altLang="zh-TW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土地面積：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2060.97㎡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（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623.44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坪）　</a:t>
                </a:r>
                <a:endPara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延床面積：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3362.31㎡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（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1017.09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坪）</a:t>
                </a:r>
                <a:endPara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建物構造：鉄筋コンクリート</a:t>
                </a:r>
                <a:r>
                  <a:rPr lang="ja-JP" altLang="en-US" sz="7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造　</a:t>
                </a:r>
                <a:r>
                  <a:rPr lang="en-US" altLang="ja-JP" sz="7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8</a:t>
                </a:r>
                <a:r>
                  <a:rPr lang="ja-JP" altLang="en-US" sz="7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階建</a:t>
                </a:r>
                <a:endParaRPr lang="en-US" altLang="ja-JP" sz="7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築年数：１９９２年　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10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月</a:t>
                </a:r>
                <a:endPara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建ぺい率：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60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％　容積率：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200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％</a:t>
                </a:r>
                <a:endPara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用途地域：第一種中高層住居専用地域</a:t>
                </a:r>
                <a:endPara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満室収入：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42,355,800</a:t>
                </a:r>
                <a:r>
                  <a:rPr lang="zh-TW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円</a:t>
                </a:r>
                <a:r>
                  <a:rPr lang="en-US" altLang="zh-TW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/</a:t>
                </a:r>
                <a:r>
                  <a:rPr lang="zh-TW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年</a:t>
                </a:r>
                <a:endPara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総戸数：</a:t>
                </a:r>
                <a:r>
                  <a:rPr lang="en-US" altLang="ja-JP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46</a:t>
                </a: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戸</a:t>
                </a:r>
                <a:endPara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marL="171450" indent="-171450">
                  <a:buClr>
                    <a:schemeClr val="tx2"/>
                  </a:buClr>
                  <a:buFont typeface="Wingdings" panose="05000000000000000000" pitchFamily="2" charset="2"/>
                  <a:buChar char="n"/>
                </a:pPr>
                <a:r>
                  <a:rPr lang="ja-JP" altLang="en-US" sz="800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媒介</a:t>
                </a:r>
                <a:endPara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>
                  <a:buClr>
                    <a:schemeClr val="tx2"/>
                  </a:buClr>
                </a:pPr>
                <a:endPara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</p:txBody>
          </p:sp>
        </p:grpSp>
        <p:sp>
          <p:nvSpPr>
            <p:cNvPr id="296" name="WordArt 61">
              <a:extLst>
                <a:ext uri="{FF2B5EF4-FFF2-40B4-BE49-F238E27FC236}">
                  <a16:creationId xmlns:a16="http://schemas.microsoft.com/office/drawing/2014/main" id="{F50AFB9A-B1D5-4DFE-A955-7D29ABA014D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987702" y="261502"/>
              <a:ext cx="2464401" cy="266074"/>
            </a:xfrm>
            <a:prstGeom prst="rect">
              <a:avLst/>
            </a:prstGeom>
            <a:no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chemeClr val="tx1"/>
                  </a:solidFill>
                  <a:effectLst/>
                  <a:latin typeface="HG創英角ｺﾞｼｯｸUB"/>
                  <a:ea typeface="HG創英角ｺﾞｼｯｸUB"/>
                </a:rPr>
                <a:t>価格</a:t>
              </a: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：</a:t>
              </a:r>
              <a:r>
                <a:rPr lang="en-US" altLang="ja-JP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4</a:t>
              </a: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億</a:t>
              </a:r>
              <a:r>
                <a:rPr lang="en-US" altLang="ja-JP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8000</a:t>
              </a:r>
              <a:r>
                <a:rPr lang="zh-TW" altLang="en-US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万</a:t>
              </a: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円</a:t>
              </a:r>
            </a:p>
          </p:txBody>
        </p:sp>
        <p:sp>
          <p:nvSpPr>
            <p:cNvPr id="297" name="正方形/長方形 296">
              <a:extLst>
                <a:ext uri="{FF2B5EF4-FFF2-40B4-BE49-F238E27FC236}">
                  <a16:creationId xmlns:a16="http://schemas.microsoft.com/office/drawing/2014/main" id="{35E5B7BF-8BEF-431F-9CFC-184CA99CAF8A}"/>
                </a:ext>
              </a:extLst>
            </p:cNvPr>
            <p:cNvSpPr/>
            <p:nvPr/>
          </p:nvSpPr>
          <p:spPr>
            <a:xfrm>
              <a:off x="56140" y="92514"/>
              <a:ext cx="751612" cy="79855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WordArt 61">
              <a:extLst>
                <a:ext uri="{FF2B5EF4-FFF2-40B4-BE49-F238E27FC236}">
                  <a16:creationId xmlns:a16="http://schemas.microsoft.com/office/drawing/2014/main" id="{7C377265-C0AE-467B-82B8-9023E4FA237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5023" y="198992"/>
              <a:ext cx="613916" cy="596869"/>
            </a:xfrm>
            <a:prstGeom prst="rect">
              <a:avLst/>
            </a:prstGeom>
            <a:no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buNone/>
              </a:pP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収益</a:t>
              </a:r>
              <a:br>
                <a:rPr lang="en-US" altLang="ja-JP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</a:br>
              <a:r>
                <a:rPr lang="ja-JP" altLang="en-US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一棟</a:t>
              </a:r>
            </a:p>
          </p:txBody>
        </p:sp>
      </p:grpSp>
      <p:grpSp>
        <p:nvGrpSpPr>
          <p:cNvPr id="308" name="グループ化 307">
            <a:extLst>
              <a:ext uri="{FF2B5EF4-FFF2-40B4-BE49-F238E27FC236}">
                <a16:creationId xmlns:a16="http://schemas.microsoft.com/office/drawing/2014/main" id="{2F331102-ADFE-424A-9674-5AF152D52491}"/>
              </a:ext>
            </a:extLst>
          </p:cNvPr>
          <p:cNvGrpSpPr/>
          <p:nvPr/>
        </p:nvGrpSpPr>
        <p:grpSpPr>
          <a:xfrm>
            <a:off x="3670806" y="4653210"/>
            <a:ext cx="3467934" cy="2746847"/>
            <a:chOff x="56140" y="92514"/>
            <a:chExt cx="3467934" cy="2746847"/>
          </a:xfrm>
        </p:grpSpPr>
        <p:grpSp>
          <p:nvGrpSpPr>
            <p:cNvPr id="309" name="グループ化 308">
              <a:extLst>
                <a:ext uri="{FF2B5EF4-FFF2-40B4-BE49-F238E27FC236}">
                  <a16:creationId xmlns:a16="http://schemas.microsoft.com/office/drawing/2014/main" id="{600AF232-D5BF-4A1D-9EA1-81100B8929E2}"/>
                </a:ext>
              </a:extLst>
            </p:cNvPr>
            <p:cNvGrpSpPr/>
            <p:nvPr/>
          </p:nvGrpSpPr>
          <p:grpSpPr>
            <a:xfrm>
              <a:off x="70755" y="123533"/>
              <a:ext cx="3453319" cy="2715828"/>
              <a:chOff x="35574" y="862786"/>
              <a:chExt cx="3453319" cy="2179376"/>
            </a:xfrm>
          </p:grpSpPr>
          <p:grpSp>
            <p:nvGrpSpPr>
              <p:cNvPr id="317" name="グループ化 316">
                <a:extLst>
                  <a:ext uri="{FF2B5EF4-FFF2-40B4-BE49-F238E27FC236}">
                    <a16:creationId xmlns:a16="http://schemas.microsoft.com/office/drawing/2014/main" id="{1532F085-9DD2-42A5-B5DE-E4B071A9994D}"/>
                  </a:ext>
                </a:extLst>
              </p:cNvPr>
              <p:cNvGrpSpPr/>
              <p:nvPr/>
            </p:nvGrpSpPr>
            <p:grpSpPr>
              <a:xfrm>
                <a:off x="35574" y="862786"/>
                <a:ext cx="3453319" cy="2179376"/>
                <a:chOff x="35574" y="862786"/>
                <a:chExt cx="3453319" cy="2179376"/>
              </a:xfrm>
            </p:grpSpPr>
            <p:sp>
              <p:nvSpPr>
                <p:cNvPr id="320" name="正方形/長方形 319">
                  <a:extLst>
                    <a:ext uri="{FF2B5EF4-FFF2-40B4-BE49-F238E27FC236}">
                      <a16:creationId xmlns:a16="http://schemas.microsoft.com/office/drawing/2014/main" id="{D27A2FDA-E00E-4987-B404-27264D41F97E}"/>
                    </a:ext>
                  </a:extLst>
                </p:cNvPr>
                <p:cNvSpPr/>
                <p:nvPr/>
              </p:nvSpPr>
              <p:spPr>
                <a:xfrm>
                  <a:off x="35574" y="862786"/>
                  <a:ext cx="3453319" cy="21793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1" name="WordArt 61">
                  <a:extLst>
                    <a:ext uri="{FF2B5EF4-FFF2-40B4-BE49-F238E27FC236}">
                      <a16:creationId xmlns:a16="http://schemas.microsoft.com/office/drawing/2014/main" id="{4EF04A8F-8B3B-47E2-B15F-63A5E94ABA11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405581" y="1338608"/>
                  <a:ext cx="2006262" cy="194520"/>
                </a:xfrm>
                <a:prstGeom prst="rect">
                  <a:avLst/>
                </a:prstGeom>
                <a:noFill/>
              </p:spPr>
              <p:txBody>
                <a:bodyPr wrap="none" numCol="1" fromWordArt="1">
                  <a:prstTxWarp prst="textPlain">
                    <a:avLst>
                      <a:gd name="adj" fmla="val 50000"/>
                    </a:avLst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>
                    <a:buNone/>
                  </a:pPr>
                  <a:r>
                    <a:rPr lang="ja-JP" altLang="en-US" sz="3600" kern="10" spc="0" dirty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effectLst/>
                      <a:latin typeface="HG創英角ｺﾞｼｯｸUB"/>
                      <a:ea typeface="HG創英角ｺﾞｼｯｸUB"/>
                    </a:rPr>
                    <a:t>利回：</a:t>
                  </a:r>
                  <a:r>
                    <a:rPr lang="en-US" altLang="ja-JP" sz="3600" kern="10" spc="0" dirty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effectLst/>
                      <a:latin typeface="HG創英角ｺﾞｼｯｸUB"/>
                      <a:ea typeface="HG創英角ｺﾞｼｯｸUB"/>
                    </a:rPr>
                    <a:t>6.52</a:t>
                  </a:r>
                  <a:r>
                    <a:rPr lang="ja-JP" altLang="en-US" sz="3600" kern="10" spc="0" dirty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effectLst/>
                      <a:latin typeface="HG創英角ｺﾞｼｯｸUB"/>
                      <a:ea typeface="HG創英角ｺﾞｼｯｸUB"/>
                    </a:rPr>
                    <a:t>％</a:t>
                  </a:r>
                </a:p>
              </p:txBody>
            </p:sp>
          </p:grpSp>
          <p:cxnSp>
            <p:nvCxnSpPr>
              <p:cNvPr id="318" name="直線コネクタ 317">
                <a:extLst>
                  <a:ext uri="{FF2B5EF4-FFF2-40B4-BE49-F238E27FC236}">
                    <a16:creationId xmlns:a16="http://schemas.microsoft.com/office/drawing/2014/main" id="{CCD73132-6305-410C-BC98-591E5860447F}"/>
                  </a:ext>
                </a:extLst>
              </p:cNvPr>
              <p:cNvCxnSpPr/>
              <p:nvPr/>
            </p:nvCxnSpPr>
            <p:spPr>
              <a:xfrm flipV="1">
                <a:off x="914933" y="1256157"/>
                <a:ext cx="2496910" cy="9085"/>
              </a:xfrm>
              <a:prstGeom prst="line">
                <a:avLst/>
              </a:prstGeom>
              <a:ln w="25400" cmpd="sng">
                <a:solidFill>
                  <a:schemeClr val="accent1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0" name="WordArt 61">
              <a:extLst>
                <a:ext uri="{FF2B5EF4-FFF2-40B4-BE49-F238E27FC236}">
                  <a16:creationId xmlns:a16="http://schemas.microsoft.com/office/drawing/2014/main" id="{8544D2B7-6BBA-4148-9ABF-6C9ECE3AB41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987702" y="261502"/>
              <a:ext cx="2464401" cy="266074"/>
            </a:xfrm>
            <a:prstGeom prst="rect">
              <a:avLst/>
            </a:prstGeom>
            <a:no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chemeClr val="tx1"/>
                  </a:solidFill>
                  <a:effectLst/>
                  <a:latin typeface="HG創英角ｺﾞｼｯｸUB"/>
                  <a:ea typeface="HG創英角ｺﾞｼｯｸUB"/>
                </a:rPr>
                <a:t>価格</a:t>
              </a: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：</a:t>
              </a:r>
              <a:r>
                <a:rPr lang="en-US" altLang="ja-JP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1</a:t>
              </a: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億</a:t>
              </a:r>
              <a:r>
                <a:rPr lang="en-US" altLang="ja-JP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2600</a:t>
              </a: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latin typeface="HG創英角ｺﾞｼｯｸUB"/>
                  <a:ea typeface="HG創英角ｺﾞｼｯｸUB"/>
                </a:rPr>
                <a:t>万円</a:t>
              </a:r>
            </a:p>
          </p:txBody>
        </p:sp>
        <p:sp>
          <p:nvSpPr>
            <p:cNvPr id="311" name="正方形/長方形 310">
              <a:extLst>
                <a:ext uri="{FF2B5EF4-FFF2-40B4-BE49-F238E27FC236}">
                  <a16:creationId xmlns:a16="http://schemas.microsoft.com/office/drawing/2014/main" id="{7616C0BC-3ABF-4CE0-885A-10065352B50C}"/>
                </a:ext>
              </a:extLst>
            </p:cNvPr>
            <p:cNvSpPr/>
            <p:nvPr/>
          </p:nvSpPr>
          <p:spPr>
            <a:xfrm>
              <a:off x="56140" y="92514"/>
              <a:ext cx="751612" cy="79855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WordArt 61">
              <a:extLst>
                <a:ext uri="{FF2B5EF4-FFF2-40B4-BE49-F238E27FC236}">
                  <a16:creationId xmlns:a16="http://schemas.microsoft.com/office/drawing/2014/main" id="{CDEF8882-966A-4A39-BF28-5F84C4AE622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5023" y="198992"/>
              <a:ext cx="613916" cy="596869"/>
            </a:xfrm>
            <a:prstGeom prst="rect">
              <a:avLst/>
            </a:prstGeom>
            <a:no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buNone/>
              </a:pP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収益</a:t>
              </a:r>
              <a:br>
                <a:rPr lang="en-US" altLang="ja-JP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</a:br>
              <a:r>
                <a:rPr lang="ja-JP" altLang="en-US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一棟</a:t>
              </a: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CE3F34C-36E1-4184-A275-24A2EF237B66}"/>
              </a:ext>
            </a:extLst>
          </p:cNvPr>
          <p:cNvGrpSpPr/>
          <p:nvPr/>
        </p:nvGrpSpPr>
        <p:grpSpPr>
          <a:xfrm>
            <a:off x="-10638" y="-71019"/>
            <a:ext cx="7209756" cy="4453166"/>
            <a:chOff x="-10514" y="8756363"/>
            <a:chExt cx="7209756" cy="4453166"/>
          </a:xfrm>
        </p:grpSpPr>
        <p:sp>
          <p:nvSpPr>
            <p:cNvPr id="22" name="正方形/長方形 21"/>
            <p:cNvSpPr/>
            <p:nvPr/>
          </p:nvSpPr>
          <p:spPr>
            <a:xfrm>
              <a:off x="-10514" y="8756363"/>
              <a:ext cx="7209756" cy="4453166"/>
            </a:xfrm>
            <a:prstGeom prst="rect">
              <a:avLst/>
            </a:prstGeom>
            <a:pattFill prst="wdDnDiag">
              <a:fgClr>
                <a:srgbClr val="FEECEF"/>
              </a:fgClr>
              <a:bgClr>
                <a:srgbClr val="FDD1D7"/>
              </a:bgClr>
            </a:patt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2115"/>
            </a:p>
          </p:txBody>
        </p:sp>
        <p:sp>
          <p:nvSpPr>
            <p:cNvPr id="323" name="楕円 322">
              <a:extLst>
                <a:ext uri="{FF2B5EF4-FFF2-40B4-BE49-F238E27FC236}">
                  <a16:creationId xmlns:a16="http://schemas.microsoft.com/office/drawing/2014/main" id="{B7A680A5-F323-4D04-805F-924B27AF6D1D}"/>
                </a:ext>
              </a:extLst>
            </p:cNvPr>
            <p:cNvSpPr/>
            <p:nvPr/>
          </p:nvSpPr>
          <p:spPr>
            <a:xfrm>
              <a:off x="5718722" y="9883339"/>
              <a:ext cx="856207" cy="856207"/>
            </a:xfrm>
            <a:prstGeom prst="ellipse">
              <a:avLst/>
            </a:prstGeom>
            <a:solidFill>
              <a:srgbClr val="FCC0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楕円 325">
              <a:extLst>
                <a:ext uri="{FF2B5EF4-FFF2-40B4-BE49-F238E27FC236}">
                  <a16:creationId xmlns:a16="http://schemas.microsoft.com/office/drawing/2014/main" id="{1CB9548D-485F-4497-8730-1C0AE1186C56}"/>
                </a:ext>
              </a:extLst>
            </p:cNvPr>
            <p:cNvSpPr/>
            <p:nvPr/>
          </p:nvSpPr>
          <p:spPr>
            <a:xfrm>
              <a:off x="80532" y="10057951"/>
              <a:ext cx="643010" cy="643010"/>
            </a:xfrm>
            <a:prstGeom prst="ellipse">
              <a:avLst/>
            </a:prstGeom>
            <a:solidFill>
              <a:srgbClr val="FCC0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DFD2F188-6BD1-4086-98E5-770B1BB18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0814" y="11035771"/>
              <a:ext cx="692237" cy="519074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35E2AEF2-A515-4219-BC4D-3D29585FF0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3454" y="9676547"/>
              <a:ext cx="2071162" cy="10543"/>
            </a:xfrm>
            <a:prstGeom prst="line">
              <a:avLst/>
            </a:prstGeom>
            <a:ln w="38100">
              <a:noFill/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A780721B-1FDC-4090-A8A9-7C3078A90DC8}"/>
              </a:ext>
            </a:extLst>
          </p:cNvPr>
          <p:cNvGrpSpPr/>
          <p:nvPr/>
        </p:nvGrpSpPr>
        <p:grpSpPr>
          <a:xfrm>
            <a:off x="148031" y="1440827"/>
            <a:ext cx="6913659" cy="2837710"/>
            <a:chOff x="46096" y="92514"/>
            <a:chExt cx="6931750" cy="2837710"/>
          </a:xfrm>
        </p:grpSpPr>
        <p:grpSp>
          <p:nvGrpSpPr>
            <p:cNvPr id="115" name="グループ化 114">
              <a:extLst>
                <a:ext uri="{FF2B5EF4-FFF2-40B4-BE49-F238E27FC236}">
                  <a16:creationId xmlns:a16="http://schemas.microsoft.com/office/drawing/2014/main" id="{9E79BE56-033A-4C8D-BEE1-F92152A21FC2}"/>
                </a:ext>
              </a:extLst>
            </p:cNvPr>
            <p:cNvGrpSpPr/>
            <p:nvPr/>
          </p:nvGrpSpPr>
          <p:grpSpPr>
            <a:xfrm>
              <a:off x="46096" y="250141"/>
              <a:ext cx="6931750" cy="2680083"/>
              <a:chOff x="10915" y="964385"/>
              <a:chExt cx="6931750" cy="2150692"/>
            </a:xfrm>
          </p:grpSpPr>
          <p:sp>
            <p:nvSpPr>
              <p:cNvPr id="126" name="正方形/長方形 125">
                <a:extLst>
                  <a:ext uri="{FF2B5EF4-FFF2-40B4-BE49-F238E27FC236}">
                    <a16:creationId xmlns:a16="http://schemas.microsoft.com/office/drawing/2014/main" id="{C99CC47D-94DD-4DA4-AB8B-669CFCFCBB9E}"/>
                  </a:ext>
                </a:extLst>
              </p:cNvPr>
              <p:cNvSpPr/>
              <p:nvPr/>
            </p:nvSpPr>
            <p:spPr>
              <a:xfrm>
                <a:off x="10915" y="964385"/>
                <a:ext cx="6931750" cy="21506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124" name="直線コネクタ 123">
                <a:extLst>
                  <a:ext uri="{FF2B5EF4-FFF2-40B4-BE49-F238E27FC236}">
                    <a16:creationId xmlns:a16="http://schemas.microsoft.com/office/drawing/2014/main" id="{BCC12731-C0B2-4888-B1E4-0F38FA6437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8986" y="1547124"/>
                <a:ext cx="5945208" cy="0"/>
              </a:xfrm>
              <a:prstGeom prst="line">
                <a:avLst/>
              </a:prstGeom>
              <a:ln w="25400" cmpd="sng">
                <a:solidFill>
                  <a:srgbClr val="FA7A8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7" name="正方形/長方形 116">
              <a:extLst>
                <a:ext uri="{FF2B5EF4-FFF2-40B4-BE49-F238E27FC236}">
                  <a16:creationId xmlns:a16="http://schemas.microsoft.com/office/drawing/2014/main" id="{61A95826-F67D-431F-82B0-77FD9C918867}"/>
                </a:ext>
              </a:extLst>
            </p:cNvPr>
            <p:cNvSpPr/>
            <p:nvPr/>
          </p:nvSpPr>
          <p:spPr>
            <a:xfrm>
              <a:off x="56140" y="92514"/>
              <a:ext cx="751612" cy="7985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四角形: 上の 2 つの角を丸める 13">
            <a:extLst>
              <a:ext uri="{FF2B5EF4-FFF2-40B4-BE49-F238E27FC236}">
                <a16:creationId xmlns:a16="http://schemas.microsoft.com/office/drawing/2014/main" id="{9C47996D-07AF-4EAC-A5A8-7FEDF87DA9B5}"/>
              </a:ext>
            </a:extLst>
          </p:cNvPr>
          <p:cNvSpPr/>
          <p:nvPr/>
        </p:nvSpPr>
        <p:spPr>
          <a:xfrm rot="10800000">
            <a:off x="3332245" y="-13087"/>
            <a:ext cx="3846520" cy="1353743"/>
          </a:xfrm>
          <a:prstGeom prst="round2SameRect">
            <a:avLst/>
          </a:prstGeom>
          <a:pattFill prst="dkDnDiag">
            <a:fgClr>
              <a:srgbClr val="FA7A8C"/>
            </a:fgClr>
            <a:bgClr>
              <a:srgbClr val="FCB2B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四角形: 上の 2 つの角を丸める 136">
            <a:extLst>
              <a:ext uri="{FF2B5EF4-FFF2-40B4-BE49-F238E27FC236}">
                <a16:creationId xmlns:a16="http://schemas.microsoft.com/office/drawing/2014/main" id="{4764CDAD-80A5-47C5-8642-6BBEAAB7925F}"/>
              </a:ext>
            </a:extLst>
          </p:cNvPr>
          <p:cNvSpPr/>
          <p:nvPr/>
        </p:nvSpPr>
        <p:spPr>
          <a:xfrm rot="10800000">
            <a:off x="3524599" y="71164"/>
            <a:ext cx="3594305" cy="121138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WordArt 61">
            <a:extLst>
              <a:ext uri="{FF2B5EF4-FFF2-40B4-BE49-F238E27FC236}">
                <a16:creationId xmlns:a16="http://schemas.microsoft.com/office/drawing/2014/main" id="{DDBF9830-2A2D-4B22-A935-7C79416DFC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7808" y="1554996"/>
            <a:ext cx="613916" cy="596869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収益</a:t>
            </a:r>
            <a:br>
              <a:rPr lang="en-US" altLang="ja-JP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</a:br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effectLst/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一棟</a:t>
            </a:r>
          </a:p>
        </p:txBody>
      </p:sp>
      <p:sp>
        <p:nvSpPr>
          <p:cNvPr id="150" name="WordArt 61">
            <a:extLst>
              <a:ext uri="{FF2B5EF4-FFF2-40B4-BE49-F238E27FC236}">
                <a16:creationId xmlns:a16="http://schemas.microsoft.com/office/drawing/2014/main" id="{482F9EE4-5822-4E11-806B-8B352C525C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8435" y="1922991"/>
            <a:ext cx="2520000" cy="313730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/>
                <a:latin typeface="HG創英角ｺﾞｼｯｸUB"/>
                <a:ea typeface="HG創英角ｺﾞｼｯｸUB"/>
              </a:rPr>
              <a:t>価格</a:t>
            </a:r>
            <a:r>
              <a:rPr lang="en-US" altLang="ja-JP" sz="3600" kern="10" spc="0" dirty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/>
                <a:latin typeface="HG創英角ｺﾞｼｯｸUB"/>
                <a:ea typeface="HG創英角ｺﾞｼｯｸUB"/>
              </a:rPr>
              <a:t>5300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万円</a:t>
            </a:r>
          </a:p>
        </p:txBody>
      </p:sp>
      <p:sp>
        <p:nvSpPr>
          <p:cNvPr id="151" name="WordArt 61">
            <a:extLst>
              <a:ext uri="{FF2B5EF4-FFF2-40B4-BE49-F238E27FC236}">
                <a16:creationId xmlns:a16="http://schemas.microsoft.com/office/drawing/2014/main" id="{1449E728-E270-41B0-AACA-9A9467AE41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90848" y="1989357"/>
            <a:ext cx="1861007" cy="242401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利回：</a:t>
            </a:r>
            <a:r>
              <a:rPr lang="en-US" altLang="ja-JP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10.55</a:t>
            </a:r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％</a:t>
            </a:r>
          </a:p>
        </p:txBody>
      </p:sp>
      <p:sp>
        <p:nvSpPr>
          <p:cNvPr id="24" name="四角形: 上の 2 つの角を丸める 23">
            <a:extLst>
              <a:ext uri="{FF2B5EF4-FFF2-40B4-BE49-F238E27FC236}">
                <a16:creationId xmlns:a16="http://schemas.microsoft.com/office/drawing/2014/main" id="{77A2C6DD-BFAE-47C3-B52C-5DD1963A8401}"/>
              </a:ext>
            </a:extLst>
          </p:cNvPr>
          <p:cNvSpPr/>
          <p:nvPr/>
        </p:nvSpPr>
        <p:spPr>
          <a:xfrm>
            <a:off x="-10638" y="4344700"/>
            <a:ext cx="7220394" cy="9028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吹き出し: 角を丸めた四角形 103">
            <a:extLst>
              <a:ext uri="{FF2B5EF4-FFF2-40B4-BE49-F238E27FC236}">
                <a16:creationId xmlns:a16="http://schemas.microsoft.com/office/drawing/2014/main" id="{520DBD0C-CB70-4E2C-9CCD-E877E040B280}"/>
              </a:ext>
            </a:extLst>
          </p:cNvPr>
          <p:cNvSpPr/>
          <p:nvPr/>
        </p:nvSpPr>
        <p:spPr>
          <a:xfrm>
            <a:off x="20548" y="153303"/>
            <a:ext cx="2656523" cy="870887"/>
          </a:xfrm>
          <a:prstGeom prst="wedgeRoundRectCallout">
            <a:avLst>
              <a:gd name="adj1" fmla="val 43888"/>
              <a:gd name="adj2" fmla="val 70893"/>
              <a:gd name="adj3" fmla="val 16667"/>
            </a:avLst>
          </a:prstGeom>
          <a:pattFill prst="dkDnDiag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吹き出し: 角を丸めた四角形 104">
            <a:extLst>
              <a:ext uri="{FF2B5EF4-FFF2-40B4-BE49-F238E27FC236}">
                <a16:creationId xmlns:a16="http://schemas.microsoft.com/office/drawing/2014/main" id="{C210D163-00EC-486D-8815-24B82AC36E16}"/>
              </a:ext>
            </a:extLst>
          </p:cNvPr>
          <p:cNvSpPr/>
          <p:nvPr/>
        </p:nvSpPr>
        <p:spPr>
          <a:xfrm>
            <a:off x="157825" y="78135"/>
            <a:ext cx="2656523" cy="870887"/>
          </a:xfrm>
          <a:prstGeom prst="wedgeRoundRectCallout">
            <a:avLst>
              <a:gd name="adj1" fmla="val 41020"/>
              <a:gd name="adj2" fmla="val 75268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CC815E13-D7DC-465F-A94A-F4159859A69C}"/>
              </a:ext>
            </a:extLst>
          </p:cNvPr>
          <p:cNvSpPr txBox="1"/>
          <p:nvPr/>
        </p:nvSpPr>
        <p:spPr>
          <a:xfrm>
            <a:off x="310870" y="205788"/>
            <a:ext cx="3349456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注 目 物 件</a:t>
            </a:r>
          </a:p>
        </p:txBody>
      </p:sp>
      <p:pic>
        <p:nvPicPr>
          <p:cNvPr id="107" name="図 106">
            <a:extLst>
              <a:ext uri="{FF2B5EF4-FFF2-40B4-BE49-F238E27FC236}">
                <a16:creationId xmlns:a16="http://schemas.microsoft.com/office/drawing/2014/main" id="{0E9CD16F-2080-44AD-A5F6-843C80F9F9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3" t="10731" r="15143" b="53263"/>
          <a:stretch/>
        </p:blipFill>
        <p:spPr>
          <a:xfrm rot="20316357">
            <a:off x="2454906" y="645057"/>
            <a:ext cx="1005825" cy="882892"/>
          </a:xfrm>
          <a:prstGeom prst="rect">
            <a:avLst/>
          </a:prstGeom>
        </p:spPr>
      </p:pic>
      <p:pic>
        <p:nvPicPr>
          <p:cNvPr id="116" name="図 115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861" y="15709183"/>
            <a:ext cx="250110" cy="187582"/>
          </a:xfrm>
          <a:prstGeom prst="rect">
            <a:avLst/>
          </a:prstGeom>
        </p:spPr>
      </p:pic>
      <p:sp>
        <p:nvSpPr>
          <p:cNvPr id="123" name="テキスト ボックス 102">
            <a:extLst>
              <a:ext uri="{FF2B5EF4-FFF2-40B4-BE49-F238E27FC236}">
                <a16:creationId xmlns:a16="http://schemas.microsoft.com/office/drawing/2014/main" id="{6DEBB5CF-95F9-4E48-BA97-63265B95B1A8}"/>
              </a:ext>
            </a:extLst>
          </p:cNvPr>
          <p:cNvSpPr txBox="1"/>
          <p:nvPr/>
        </p:nvSpPr>
        <p:spPr bwMode="auto">
          <a:xfrm>
            <a:off x="82896" y="8432710"/>
            <a:ext cx="3021189" cy="190627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所　   　在：名古屋市千種区東明町二丁目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番</a:t>
            </a:r>
            <a:endParaRPr lang="en-US" altLang="zh-TW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交　　   通：</a:t>
            </a:r>
            <a:r>
              <a:rPr lang="zh-TW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地下鉄東山線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本山駅　徒歩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13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分</a:t>
            </a:r>
            <a:endParaRPr lang="en-US" altLang="zh-TW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土地面積：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659.61㎡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199.53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坪）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延床面積：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410.83㎡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124.27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坪）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建物構造：鉄筋コンクリート造　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階建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築年数：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1977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建ぺい率：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％　容積率：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100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％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用途地域：</a:t>
            </a:r>
            <a:r>
              <a:rPr lang="zh-TW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第</a:t>
            </a:r>
            <a:r>
              <a:rPr lang="en-US" altLang="zh-TW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zh-TW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種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低</a:t>
            </a:r>
            <a:r>
              <a:rPr lang="zh-TW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層住居専用地域</a:t>
            </a:r>
            <a:endParaRPr lang="en-US" altLang="zh-TW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満室収入：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10,770,624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総戸数：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12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戸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媒介</a:t>
            </a:r>
          </a:p>
          <a:p>
            <a:pPr>
              <a:buClr>
                <a:schemeClr val="tx2"/>
              </a:buClr>
            </a:pPr>
            <a:endParaRPr lang="ja-JP" altLang="ja-JP" dirty="0">
              <a:effectLst/>
            </a:endParaRPr>
          </a:p>
        </p:txBody>
      </p:sp>
      <p:sp>
        <p:nvSpPr>
          <p:cNvPr id="133" name="テキスト ボックス 102">
            <a:extLst>
              <a:ext uri="{FF2B5EF4-FFF2-40B4-BE49-F238E27FC236}">
                <a16:creationId xmlns:a16="http://schemas.microsoft.com/office/drawing/2014/main" id="{13CCC57B-E923-4E4D-967A-DC8AA4DF9586}"/>
              </a:ext>
            </a:extLst>
          </p:cNvPr>
          <p:cNvSpPr txBox="1"/>
          <p:nvPr/>
        </p:nvSpPr>
        <p:spPr bwMode="auto">
          <a:xfrm>
            <a:off x="3722367" y="5571866"/>
            <a:ext cx="2852438" cy="193269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所　   　在：名古屋市中区新栄二丁目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21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番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18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号</a:t>
            </a:r>
            <a:endParaRPr lang="en-US" altLang="zh-CN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交　　   通：地下鉄　東山線　新栄町駅　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分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土地面積：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115.42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㎡（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34.91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坪）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延床面積：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255.27㎡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77.21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坪）</a:t>
            </a:r>
            <a:endParaRPr lang="en-US" altLang="zh-TW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建物構造：鉄骨造　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階建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築年数：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2012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11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建ぺい率：８０％　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容積率：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400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％、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500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％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用途地域：商業区域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満室収入：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8,220,000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現況：賃貸中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総戸数：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9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戸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媒介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endParaRPr lang="ja-JP" altLang="ja-JP" dirty="0">
              <a:effectLst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4026D8DE-874E-2792-0821-76173E261182}"/>
              </a:ext>
            </a:extLst>
          </p:cNvPr>
          <p:cNvSpPr/>
          <p:nvPr/>
        </p:nvSpPr>
        <p:spPr>
          <a:xfrm>
            <a:off x="2550641" y="4094461"/>
            <a:ext cx="184731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ja-JP" altLang="en-US" sz="9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リボン: 上に曲がる 2">
            <a:extLst>
              <a:ext uri="{FF2B5EF4-FFF2-40B4-BE49-F238E27FC236}">
                <a16:creationId xmlns:a16="http://schemas.microsoft.com/office/drawing/2014/main" id="{C1146C59-AAD3-B831-E758-9E153C25FC93}"/>
              </a:ext>
            </a:extLst>
          </p:cNvPr>
          <p:cNvSpPr/>
          <p:nvPr/>
        </p:nvSpPr>
        <p:spPr>
          <a:xfrm>
            <a:off x="721683" y="3748777"/>
            <a:ext cx="1697942" cy="505138"/>
          </a:xfrm>
          <a:prstGeom prst="ribbon2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WordArt 61">
            <a:extLst>
              <a:ext uri="{FF2B5EF4-FFF2-40B4-BE49-F238E27FC236}">
                <a16:creationId xmlns:a16="http://schemas.microsoft.com/office/drawing/2014/main" id="{D64B7062-50F1-29C8-06BD-7EF1A1275F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10832" y="6967619"/>
            <a:ext cx="1503516" cy="354188"/>
          </a:xfrm>
          <a:prstGeom prst="rect">
            <a:avLst/>
          </a:prstGeom>
          <a:solidFill>
            <a:srgbClr val="FFFF00"/>
          </a:solidFill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HG創英角ｺﾞｼｯｸUB"/>
                <a:ea typeface="HG創英角ｺﾞｼｯｸUB"/>
              </a:rPr>
              <a:t>栄</a:t>
            </a:r>
            <a:r>
              <a:rPr lang="en-US" altLang="ja-JP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HG創英角ｺﾞｼｯｸUB"/>
                <a:ea typeface="HG創英角ｺﾞｼｯｸUB"/>
              </a:rPr>
              <a:t>5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HG創英角ｺﾞｼｯｸUB"/>
                <a:ea typeface="HG創英角ｺﾞｼｯｸUB"/>
              </a:rPr>
              <a:t>丁目</a:t>
            </a:r>
            <a:endParaRPr lang="ja-JP" altLang="en-US" sz="3600" kern="10" spc="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/>
              <a:latin typeface="HG創英角ｺﾞｼｯｸUB"/>
              <a:ea typeface="HG創英角ｺﾞｼｯｸUB"/>
            </a:endParaRPr>
          </a:p>
        </p:txBody>
      </p:sp>
      <p:sp>
        <p:nvSpPr>
          <p:cNvPr id="259" name="稲妻 258">
            <a:extLst>
              <a:ext uri="{FF2B5EF4-FFF2-40B4-BE49-F238E27FC236}">
                <a16:creationId xmlns:a16="http://schemas.microsoft.com/office/drawing/2014/main" id="{10D5B128-97F2-54FA-7B1F-836B583425EC}"/>
              </a:ext>
            </a:extLst>
          </p:cNvPr>
          <p:cNvSpPr/>
          <p:nvPr/>
        </p:nvSpPr>
        <p:spPr>
          <a:xfrm>
            <a:off x="803216" y="1030496"/>
            <a:ext cx="1113067" cy="497124"/>
          </a:xfrm>
          <a:prstGeom prst="lightningBol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CF2DFC9-51FA-2878-D983-FE37195480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4758" y="5986486"/>
            <a:ext cx="747595" cy="948742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D3890ACD-E763-2593-D94D-8FE5A8672A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1700" y="6065038"/>
            <a:ext cx="509128" cy="86595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F14A35AA-F851-4A16-918C-6935F5AC6C1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861" y="5912006"/>
            <a:ext cx="931898" cy="76914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B3C01602-FDDC-4E54-AE9C-B12B4A5E45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02112" y="6733441"/>
            <a:ext cx="1815813" cy="634706"/>
          </a:xfrm>
          <a:prstGeom prst="rect">
            <a:avLst/>
          </a:prstGeom>
        </p:spPr>
      </p:pic>
      <p:pic>
        <p:nvPicPr>
          <p:cNvPr id="21" name="Picture 1">
            <a:extLst>
              <a:ext uri="{FF2B5EF4-FFF2-40B4-BE49-F238E27FC236}">
                <a16:creationId xmlns:a16="http://schemas.microsoft.com/office/drawing/2014/main" id="{FA37E417-C08C-4EFD-ACBC-0416029A5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398" y="8484473"/>
            <a:ext cx="1026554" cy="109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3">
            <a:extLst>
              <a:ext uri="{FF2B5EF4-FFF2-40B4-BE49-F238E27FC236}">
                <a16:creationId xmlns:a16="http://schemas.microsoft.com/office/drawing/2014/main" id="{A39EA69C-9931-4280-B8B5-E6281C7E3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995" y="9530867"/>
            <a:ext cx="684685" cy="6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WordArt 61">
            <a:extLst>
              <a:ext uri="{FF2B5EF4-FFF2-40B4-BE49-F238E27FC236}">
                <a16:creationId xmlns:a16="http://schemas.microsoft.com/office/drawing/2014/main" id="{610B3F31-A801-E834-6990-38887B4B96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64006" y="9826985"/>
            <a:ext cx="1503516" cy="354188"/>
          </a:xfrm>
          <a:prstGeom prst="rect">
            <a:avLst/>
          </a:prstGeom>
          <a:solidFill>
            <a:srgbClr val="FFFF00"/>
          </a:solidFill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リノベーション部屋あり！</a:t>
            </a:r>
          </a:p>
        </p:txBody>
      </p:sp>
      <p:sp>
        <p:nvSpPr>
          <p:cNvPr id="257" name="WordArt 61">
            <a:extLst>
              <a:ext uri="{FF2B5EF4-FFF2-40B4-BE49-F238E27FC236}">
                <a16:creationId xmlns:a16="http://schemas.microsoft.com/office/drawing/2014/main" id="{FFB999F5-3B86-A6A0-52AD-907AB8B209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37691" y="9889549"/>
            <a:ext cx="1503516" cy="354188"/>
          </a:xfrm>
          <a:prstGeom prst="rect">
            <a:avLst/>
          </a:prstGeom>
          <a:solidFill>
            <a:srgbClr val="FFFF00"/>
          </a:solidFill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en-US" altLang="ja-JP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HG創英角ｺﾞｼｯｸUB"/>
                <a:ea typeface="HG創英角ｺﾞｼｯｸUB"/>
              </a:rPr>
              <a:t>2LDK,3LDK</a:t>
            </a:r>
            <a:endParaRPr lang="ja-JP" altLang="en-US" sz="3600" kern="10" spc="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/>
              <a:latin typeface="HG創英角ｺﾞｼｯｸUB"/>
              <a:ea typeface="HG創英角ｺﾞｼｯｸUB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9E008BA-868F-48A2-CB83-89B070558AFE}"/>
              </a:ext>
            </a:extLst>
          </p:cNvPr>
          <p:cNvSpPr txBox="1"/>
          <p:nvPr/>
        </p:nvSpPr>
        <p:spPr>
          <a:xfrm>
            <a:off x="3488300" y="142757"/>
            <a:ext cx="345583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solidFill>
                  <a:schemeClr val="tx2">
                    <a:lumMod val="75000"/>
                  </a:schemeClr>
                </a:solidFill>
              </a:rPr>
              <a:t>常滑市では少ない鉄筋コンクリート造のオートロック付マンション。</a:t>
            </a:r>
            <a:endParaRPr lang="en-US" altLang="ja-JP" sz="9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ja-JP" altLang="en-US" sz="900" b="1" dirty="0">
                <a:solidFill>
                  <a:schemeClr val="tx2">
                    <a:lumMod val="75000"/>
                  </a:schemeClr>
                </a:solidFill>
              </a:rPr>
              <a:t>駐車場も戸数分あり車所有の賃借人に対応できます。</a:t>
            </a:r>
            <a:endParaRPr lang="en-US" altLang="ja-JP" sz="9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ja-JP" altLang="en-US" sz="900" b="1" dirty="0">
                <a:solidFill>
                  <a:schemeClr val="tx2">
                    <a:lumMod val="75000"/>
                  </a:schemeClr>
                </a:solidFill>
              </a:rPr>
              <a:t>常滑市の</a:t>
            </a:r>
            <a:r>
              <a:rPr lang="en-US" altLang="ja-JP" sz="900" b="1" dirty="0">
                <a:solidFill>
                  <a:schemeClr val="tx2">
                    <a:lumMod val="75000"/>
                  </a:schemeClr>
                </a:solidFill>
              </a:rPr>
              <a:t>15</a:t>
            </a:r>
            <a:r>
              <a:rPr lang="ja-JP" altLang="en-US" sz="900" b="1" dirty="0">
                <a:solidFill>
                  <a:schemeClr val="tx2">
                    <a:lumMod val="75000"/>
                  </a:schemeClr>
                </a:solidFill>
              </a:rPr>
              <a:t>～</a:t>
            </a:r>
            <a:r>
              <a:rPr lang="en-US" altLang="ja-JP" sz="900" b="1" dirty="0">
                <a:solidFill>
                  <a:schemeClr val="tx2">
                    <a:lumMod val="75000"/>
                  </a:schemeClr>
                </a:solidFill>
              </a:rPr>
              <a:t>64</a:t>
            </a:r>
            <a:r>
              <a:rPr lang="ja-JP" altLang="en-US" sz="900" b="1" dirty="0">
                <a:solidFill>
                  <a:schemeClr val="tx2">
                    <a:lumMod val="75000"/>
                  </a:schemeClr>
                </a:solidFill>
              </a:rPr>
              <a:t>歳の人口推移は</a:t>
            </a:r>
            <a:r>
              <a:rPr lang="en-US" altLang="ja-JP" sz="900" b="1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ja-JP" altLang="en-US" sz="900" b="1" dirty="0">
                <a:solidFill>
                  <a:schemeClr val="tx2">
                    <a:lumMod val="75000"/>
                  </a:schemeClr>
                </a:solidFill>
              </a:rPr>
              <a:t>年前より約</a:t>
            </a:r>
            <a:r>
              <a:rPr lang="en-US" altLang="ja-JP" sz="900" b="1" dirty="0">
                <a:solidFill>
                  <a:schemeClr val="tx2">
                    <a:lumMod val="75000"/>
                  </a:schemeClr>
                </a:solidFill>
              </a:rPr>
              <a:t>700</a:t>
            </a:r>
            <a:r>
              <a:rPr lang="ja-JP" altLang="en-US" sz="900" b="1" dirty="0">
                <a:solidFill>
                  <a:schemeClr val="tx2">
                    <a:lumMod val="75000"/>
                  </a:schemeClr>
                </a:solidFill>
              </a:rPr>
              <a:t>人増えており、</a:t>
            </a:r>
            <a:endParaRPr lang="en-US" altLang="ja-JP" sz="9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ja-JP" altLang="en-US" sz="900" b="1" dirty="0">
                <a:solidFill>
                  <a:schemeClr val="tx2">
                    <a:lumMod val="75000"/>
                  </a:schemeClr>
                </a:solidFill>
              </a:rPr>
              <a:t>来年に向けてセントレア勤務者の採用も増える見込み。</a:t>
            </a:r>
            <a:endParaRPr lang="en-US" altLang="ja-JP" sz="9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ja-JP" altLang="en-US" sz="900" b="1" dirty="0">
                <a:solidFill>
                  <a:schemeClr val="tx2">
                    <a:lumMod val="75000"/>
                  </a:schemeClr>
                </a:solidFill>
              </a:rPr>
              <a:t>常滑の収益物件も期待できそうです。</a:t>
            </a:r>
            <a:endParaRPr lang="en-US" altLang="ja-JP" sz="9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ja-JP" altLang="en-US" sz="900" b="1" dirty="0">
                <a:solidFill>
                  <a:schemeClr val="tx2">
                    <a:lumMod val="75000"/>
                  </a:schemeClr>
                </a:solidFill>
              </a:rPr>
              <a:t>弊社売主で仲介手数料ナシ！</a:t>
            </a:r>
            <a:endParaRPr lang="en-US" altLang="ja-JP" sz="9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ja-JP" altLang="en-US" sz="1100" b="1" dirty="0">
                <a:solidFill>
                  <a:schemeClr val="tx2">
                    <a:lumMod val="75000"/>
                  </a:schemeClr>
                </a:solidFill>
              </a:rPr>
              <a:t>　　　　　　　　　　　　　　　　　　　　　　</a:t>
            </a:r>
            <a:r>
              <a:rPr lang="ja-JP" altLang="en-US" sz="700" b="1" dirty="0">
                <a:solidFill>
                  <a:schemeClr val="tx2">
                    <a:lumMod val="75000"/>
                  </a:schemeClr>
                </a:solidFill>
              </a:rPr>
              <a:t>ライター：　三木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0" name="テキスト ボックス 102">
            <a:extLst>
              <a:ext uri="{FF2B5EF4-FFF2-40B4-BE49-F238E27FC236}">
                <a16:creationId xmlns:a16="http://schemas.microsoft.com/office/drawing/2014/main" id="{0A461468-6D56-ED24-5C35-C90B5344CE73}"/>
              </a:ext>
            </a:extLst>
          </p:cNvPr>
          <p:cNvSpPr txBox="1"/>
          <p:nvPr/>
        </p:nvSpPr>
        <p:spPr bwMode="auto">
          <a:xfrm>
            <a:off x="321666" y="2321348"/>
            <a:ext cx="3242156" cy="198607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所　   　在：常滑市新田町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丁目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77</a:t>
            </a:r>
            <a:endParaRPr lang="en-US" altLang="zh-CN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交　　   通：　名鉄常滑線　榎戸駅</a:t>
            </a:r>
            <a:r>
              <a:rPr lang="ja-JP" altLang="en-US" sz="7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徒歩</a:t>
            </a:r>
            <a:r>
              <a:rPr lang="en-US" altLang="ja-JP" sz="7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8</a:t>
            </a:r>
            <a:r>
              <a:rPr lang="ja-JP" altLang="en-US" sz="7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分</a:t>
            </a:r>
            <a:endParaRPr lang="en-US" altLang="zh-TW" sz="7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土地面積：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441.51㎡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133.55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坪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延床面積：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262.35㎡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79.36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坪）　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建物構造：鉄筋コンクリート造陸屋根　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階建　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築年数：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1996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　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建ぺい率：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60%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容積率：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200%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用途地域：第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種住居地域</a:t>
            </a:r>
            <a:endParaRPr lang="en-US" altLang="zh-TW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満室収入：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5,594,400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総戸数：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12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戸　入居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戸（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2024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月現在）</a:t>
            </a:r>
            <a:endParaRPr lang="en-US" altLang="ja-JP" sz="1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売主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buClr>
                <a:schemeClr val="tx2"/>
              </a:buClr>
            </a:pPr>
            <a:endParaRPr lang="en-US" altLang="zh-TW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buClr>
                <a:schemeClr val="tx2"/>
              </a:buClr>
            </a:pPr>
            <a:endParaRPr lang="en-US" altLang="zh-CN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62" name="WordArt 61">
            <a:extLst>
              <a:ext uri="{FF2B5EF4-FFF2-40B4-BE49-F238E27FC236}">
                <a16:creationId xmlns:a16="http://schemas.microsoft.com/office/drawing/2014/main" id="{B650365E-E030-DA87-EDCC-3A2D8755B5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74420" y="3755455"/>
            <a:ext cx="526635" cy="400343"/>
          </a:xfrm>
          <a:prstGeom prst="rect">
            <a:avLst/>
          </a:prstGeom>
          <a:solidFill>
            <a:srgbClr val="FFFF00"/>
          </a:solidFill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en-US" altLang="ja-JP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RC</a:t>
            </a:r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造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DFF8DF25-81A2-8DA0-7FB0-59424A001E04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900" t="3938" r="8082" b="-3938"/>
          <a:stretch/>
        </p:blipFill>
        <p:spPr>
          <a:xfrm>
            <a:off x="6373690" y="734419"/>
            <a:ext cx="486595" cy="486595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A1D39101-1574-C0FC-660E-88CDE273C5E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77" y="2775331"/>
            <a:ext cx="1895677" cy="1421758"/>
          </a:xfrm>
          <a:prstGeom prst="rect">
            <a:avLst/>
          </a:prstGeom>
        </p:spPr>
      </p:pic>
      <p:pic>
        <p:nvPicPr>
          <p:cNvPr id="256" name="図 255">
            <a:extLst>
              <a:ext uri="{FF2B5EF4-FFF2-40B4-BE49-F238E27FC236}">
                <a16:creationId xmlns:a16="http://schemas.microsoft.com/office/drawing/2014/main" id="{33DC855E-D8D0-BA88-8D78-D282F6ED44A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28" y="2825554"/>
            <a:ext cx="1340611" cy="1340611"/>
          </a:xfrm>
          <a:prstGeom prst="rect">
            <a:avLst/>
          </a:prstGeom>
        </p:spPr>
      </p:pic>
      <p:sp>
        <p:nvSpPr>
          <p:cNvPr id="258" name="正方形/長方形 257">
            <a:extLst>
              <a:ext uri="{FF2B5EF4-FFF2-40B4-BE49-F238E27FC236}">
                <a16:creationId xmlns:a16="http://schemas.microsoft.com/office/drawing/2014/main" id="{BB8FA8D5-4644-13DE-4CAE-1563C9780013}"/>
              </a:ext>
            </a:extLst>
          </p:cNvPr>
          <p:cNvSpPr/>
          <p:nvPr/>
        </p:nvSpPr>
        <p:spPr>
          <a:xfrm>
            <a:off x="2333402" y="3830925"/>
            <a:ext cx="1522725" cy="4258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１Ｋ：</a:t>
            </a:r>
            <a:r>
              <a:rPr lang="en-US" altLang="ja-JP" sz="2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20.44</a:t>
            </a:r>
            <a:r>
              <a:rPr lang="ja-JP" altLang="en-US" sz="2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㎡</a:t>
            </a:r>
          </a:p>
        </p:txBody>
      </p:sp>
      <p:pic>
        <p:nvPicPr>
          <p:cNvPr id="264" name="図 263">
            <a:extLst>
              <a:ext uri="{FF2B5EF4-FFF2-40B4-BE49-F238E27FC236}">
                <a16:creationId xmlns:a16="http://schemas.microsoft.com/office/drawing/2014/main" id="{561CAAAC-549B-60F1-E8E4-B1D4F4FD69A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396" y="8518097"/>
            <a:ext cx="818134" cy="613601"/>
          </a:xfrm>
          <a:prstGeom prst="rect">
            <a:avLst/>
          </a:prstGeom>
        </p:spPr>
      </p:pic>
      <p:pic>
        <p:nvPicPr>
          <p:cNvPr id="268" name="図 267" descr="半田第3ﾛｲﾔﾙﾏﾝｼｮﾝ_107白黒">
            <a:extLst>
              <a:ext uri="{FF2B5EF4-FFF2-40B4-BE49-F238E27FC236}">
                <a16:creationId xmlns:a16="http://schemas.microsoft.com/office/drawing/2014/main" id="{00000000-0008-0000-0000-00000C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50031" y="9278321"/>
            <a:ext cx="393340" cy="95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図 268" descr="半田第3ロイヤルマンション角部屋白黒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5" r="19853" b="1720"/>
          <a:stretch/>
        </p:blipFill>
        <p:spPr bwMode="auto">
          <a:xfrm>
            <a:off x="6468652" y="9268359"/>
            <a:ext cx="556105" cy="97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26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038331" y="758360"/>
            <a:ext cx="7209951" cy="8097232"/>
          </a:xfrm>
          <a:prstGeom prst="rect">
            <a:avLst/>
          </a:prstGeo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115"/>
          </a:p>
        </p:txBody>
      </p:sp>
      <p:sp>
        <p:nvSpPr>
          <p:cNvPr id="21" name="正方形/長方形 20"/>
          <p:cNvSpPr/>
          <p:nvPr/>
        </p:nvSpPr>
        <p:spPr>
          <a:xfrm>
            <a:off x="0" y="-51808"/>
            <a:ext cx="7199313" cy="791414"/>
          </a:xfrm>
          <a:prstGeom prst="rect">
            <a:avLst/>
          </a:prstGeo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115"/>
          </a:p>
        </p:txBody>
      </p:sp>
      <p:sp>
        <p:nvSpPr>
          <p:cNvPr id="22" name="正方形/長方形 21"/>
          <p:cNvSpPr/>
          <p:nvPr/>
        </p:nvSpPr>
        <p:spPr>
          <a:xfrm>
            <a:off x="0" y="9095874"/>
            <a:ext cx="7199313" cy="1343526"/>
          </a:xfrm>
          <a:prstGeom prst="rect">
            <a:avLst/>
          </a:prstGeom>
          <a:pattFill prst="wdDnDiag">
            <a:fgClr>
              <a:srgbClr val="FEECEF"/>
            </a:fgClr>
            <a:bgClr>
              <a:srgbClr val="FDD1D7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115"/>
          </a:p>
        </p:txBody>
      </p:sp>
      <p:sp>
        <p:nvSpPr>
          <p:cNvPr id="23" name="正方形/長方形 22"/>
          <p:cNvSpPr/>
          <p:nvPr/>
        </p:nvSpPr>
        <p:spPr>
          <a:xfrm>
            <a:off x="102537" y="128222"/>
            <a:ext cx="595908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809673" y="128222"/>
            <a:ext cx="595908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1516809" y="128222"/>
            <a:ext cx="595908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2223945" y="128222"/>
            <a:ext cx="595908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2931081" y="128222"/>
            <a:ext cx="595908" cy="5364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638217" y="128222"/>
            <a:ext cx="595908" cy="5364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4345353" y="128222"/>
            <a:ext cx="595908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5052489" y="128222"/>
            <a:ext cx="595908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5759625" y="128222"/>
            <a:ext cx="595908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6466761" y="128222"/>
            <a:ext cx="595908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36326" y="126243"/>
            <a:ext cx="70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chemeClr val="accent1">
                    <a:lumMod val="75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お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45576" y="126243"/>
            <a:ext cx="70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chemeClr val="accent1">
                    <a:lumMod val="75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す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567378" y="126243"/>
            <a:ext cx="70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chemeClr val="accent1">
                    <a:lumMod val="75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す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274272" y="126243"/>
            <a:ext cx="70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accent1">
                    <a:lumMod val="75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め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950272" y="126243"/>
            <a:ext cx="70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収</a:t>
            </a:r>
            <a:endParaRPr kumimoji="1" lang="ja-JP" altLang="en-US" sz="2800" b="1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682447" y="126243"/>
            <a:ext cx="70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bg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益</a:t>
            </a:r>
            <a:endParaRPr kumimoji="1" lang="ja-JP" altLang="en-US" sz="2800" b="1" dirty="0">
              <a:solidFill>
                <a:schemeClr val="bg1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385346" y="126243"/>
            <a:ext cx="70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chemeClr val="accent1">
                    <a:lumMod val="75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物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067523" y="126243"/>
            <a:ext cx="70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accent1">
                    <a:lumMod val="75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件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783831" y="126243"/>
            <a:ext cx="70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accent1">
                    <a:lumMod val="75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特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489450" y="126243"/>
            <a:ext cx="70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accent1">
                    <a:lumMod val="75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集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grpSp>
        <p:nvGrpSpPr>
          <p:cNvPr id="45" name="グループ化 44"/>
          <p:cNvGrpSpPr>
            <a:grpSpLocks/>
          </p:cNvGrpSpPr>
          <p:nvPr/>
        </p:nvGrpSpPr>
        <p:grpSpPr bwMode="auto">
          <a:xfrm>
            <a:off x="71791" y="9163982"/>
            <a:ext cx="7057317" cy="1135383"/>
            <a:chOff x="156797" y="152400"/>
            <a:chExt cx="6858000" cy="1123950"/>
          </a:xfrm>
        </p:grpSpPr>
        <p:sp>
          <p:nvSpPr>
            <p:cNvPr id="46" name="Rectangle 6"/>
            <p:cNvSpPr>
              <a:spLocks noChangeArrowheads="1"/>
            </p:cNvSpPr>
            <p:nvPr/>
          </p:nvSpPr>
          <p:spPr bwMode="auto">
            <a:xfrm>
              <a:off x="156797" y="152400"/>
              <a:ext cx="6858000" cy="11239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47" name="Group 7"/>
            <p:cNvGrpSpPr>
              <a:grpSpLocks/>
            </p:cNvGrpSpPr>
            <p:nvPr/>
          </p:nvGrpSpPr>
          <p:grpSpPr bwMode="auto">
            <a:xfrm>
              <a:off x="4403980" y="380416"/>
              <a:ext cx="2456181" cy="745641"/>
              <a:chOff x="4082853" y="346257"/>
              <a:chExt cx="6919" cy="1314"/>
            </a:xfrm>
          </p:grpSpPr>
          <p:sp>
            <p:nvSpPr>
              <p:cNvPr id="52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4083072" y="346257"/>
                <a:ext cx="6482" cy="89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numCol="1" fromWordArt="1">
                <a:prstTxWarp prst="textPlain">
                  <a:avLst>
                    <a:gd name="adj" fmla="val 50000"/>
                  </a:avLst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>
                  <a:buNone/>
                </a:pPr>
                <a:r>
                  <a:rPr lang="ja-JP" altLang="en-US" sz="2000" kern="10" spc="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HG丸ｺﾞｼｯｸM-PRO"/>
                    <a:ea typeface="HG丸ｺﾞｼｯｸM-PRO"/>
                  </a:rPr>
                  <a:t>ＴＥＬ　０５２－３５０－５０６５</a:t>
                </a:r>
              </a:p>
              <a:p>
                <a:pPr algn="ctr" rtl="0">
                  <a:buNone/>
                </a:pPr>
                <a:r>
                  <a:rPr lang="ja-JP" altLang="en-US" sz="2000" kern="10" spc="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HG丸ｺﾞｼｯｸM-PRO"/>
                    <a:ea typeface="HG丸ｺﾞｼｯｸM-PRO"/>
                  </a:rPr>
                  <a:t>ＦＡＸ　０５２－３５０－５５０３</a:t>
                </a:r>
              </a:p>
            </p:txBody>
          </p:sp>
          <p:sp>
            <p:nvSpPr>
              <p:cNvPr id="53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4082853" y="347341"/>
                <a:ext cx="6919" cy="23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numCol="1" fromWordArt="1">
                <a:prstTxWarp prst="textPlain">
                  <a:avLst>
                    <a:gd name="adj" fmla="val 50000"/>
                  </a:avLst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lnSpc>
                    <a:spcPts val="1800"/>
                  </a:lnSpc>
                  <a:buNone/>
                </a:pPr>
                <a:r>
                  <a:rPr lang="ja-JP" altLang="en-US" sz="700" kern="10" spc="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HG丸ｺﾞｼｯｸM-PRO"/>
                    <a:ea typeface="HG丸ｺﾞｼｯｸM-PRO"/>
                  </a:rPr>
                  <a:t>〒</a:t>
                </a:r>
                <a:r>
                  <a:rPr lang="en-US" altLang="ja-JP" sz="700" kern="10" spc="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HG丸ｺﾞｼｯｸM-PRO"/>
                    <a:ea typeface="HG丸ｺﾞｼｯｸM-PRO"/>
                  </a:rPr>
                  <a:t>460-0013</a:t>
                </a:r>
                <a:r>
                  <a:rPr lang="ja-JP" altLang="en-US" sz="700" kern="10" spc="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HG丸ｺﾞｼｯｸM-PRO"/>
                    <a:ea typeface="HG丸ｺﾞｼｯｸM-PRO"/>
                  </a:rPr>
                  <a:t>　名古屋市中区上前津</a:t>
                </a:r>
                <a:r>
                  <a:rPr lang="en-US" altLang="ja-JP" sz="700" kern="10" spc="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HG丸ｺﾞｼｯｸM-PRO"/>
                    <a:ea typeface="HG丸ｺﾞｼｯｸM-PRO"/>
                  </a:rPr>
                  <a:t>2-13-19</a:t>
                </a:r>
                <a:r>
                  <a:rPr lang="ja-JP" altLang="en-US" sz="700" kern="10" spc="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HG丸ｺﾞｼｯｸM-PRO"/>
                    <a:ea typeface="HG丸ｺﾞｼｯｸM-PRO"/>
                  </a:rPr>
                  <a:t>アーク上前津ビル２階</a:t>
                </a:r>
              </a:p>
            </p:txBody>
          </p:sp>
        </p:grpSp>
        <p:sp>
          <p:nvSpPr>
            <p:cNvPr id="49" name="WordArt 23"/>
            <p:cNvSpPr>
              <a:spLocks noChangeArrowheads="1" noChangeShapeType="1" noTextEdit="1"/>
            </p:cNvSpPr>
            <p:nvPr/>
          </p:nvSpPr>
          <p:spPr bwMode="auto">
            <a:xfrm rot="5400000">
              <a:off x="244078" y="549432"/>
              <a:ext cx="514350" cy="17631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eaVert"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 fontAlgn="auto">
                <a:buNone/>
              </a:pPr>
              <a:r>
                <a:rPr lang="ja-JP" altLang="en-US" sz="3600" kern="10" spc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xmlns:mc="http://schemas.openxmlformats.org/markup-compatibility/2006" xmlns:a14="http://schemas.microsoft.com/office/drawing/2010/main" val="000000" mc:Ignorable="a14" a14:legacySpreadsheetColorIndex="8"/>
                  </a:solidFill>
                  <a:effectLst/>
                  <a:latin typeface="ＭＳ Ｐゴシック"/>
                  <a:ea typeface="ＭＳ Ｐゴシック"/>
                </a:rPr>
                <a:t>仲介</a:t>
              </a:r>
            </a:p>
          </p:txBody>
        </p:sp>
        <p:pic>
          <p:nvPicPr>
            <p:cNvPr id="51" name="図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575" y="391156"/>
              <a:ext cx="3464466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WordArt 10"/>
          <p:cNvSpPr>
            <a:spLocks noChangeArrowheads="1" noChangeShapeType="1" noTextEdit="1"/>
          </p:cNvSpPr>
          <p:nvPr/>
        </p:nvSpPr>
        <p:spPr bwMode="auto">
          <a:xfrm>
            <a:off x="1248805" y="9398698"/>
            <a:ext cx="1571048" cy="20230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14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/>
                <a:ea typeface="ＭＳ Ｐゴシック"/>
              </a:rPr>
              <a:t>愛知県知事（</a:t>
            </a:r>
            <a:r>
              <a:rPr lang="en-US" altLang="ja-JP" sz="14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/>
                <a:ea typeface="ＭＳ Ｐゴシック"/>
              </a:rPr>
              <a:t>7</a:t>
            </a:r>
            <a:r>
              <a:rPr lang="ja-JP" altLang="en-US" sz="14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/>
                <a:ea typeface="ＭＳ Ｐゴシック"/>
              </a:rPr>
              <a:t>）第１７６９６号</a:t>
            </a:r>
          </a:p>
        </p:txBody>
      </p:sp>
      <p:sp>
        <p:nvSpPr>
          <p:cNvPr id="55" name="WordArt 10"/>
          <p:cNvSpPr>
            <a:spLocks noChangeArrowheads="1" noChangeShapeType="1" noTextEdit="1"/>
          </p:cNvSpPr>
          <p:nvPr/>
        </p:nvSpPr>
        <p:spPr bwMode="auto">
          <a:xfrm>
            <a:off x="536090" y="10026269"/>
            <a:ext cx="3636917" cy="13168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1400" kern="1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融資先を紹介出来ます（条件あり）お気軽にお問合せ合わせ下さい！</a:t>
            </a:r>
            <a:endParaRPr lang="ja-JP" altLang="en-US" sz="1400" kern="10" spc="0" dirty="0">
              <a:ln>
                <a:noFill/>
              </a:ln>
              <a:solidFill>
                <a:srgbClr val="000000"/>
              </a:solidFill>
              <a:effectLst/>
              <a:latin typeface="ＭＳ Ｐゴシック"/>
              <a:ea typeface="ＭＳ Ｐゴシック"/>
            </a:endParaRPr>
          </a:p>
        </p:txBody>
      </p:sp>
      <p:sp>
        <p:nvSpPr>
          <p:cNvPr id="56" name="WordArt 10"/>
          <p:cNvSpPr>
            <a:spLocks noChangeArrowheads="1" noChangeShapeType="1" noTextEdit="1"/>
          </p:cNvSpPr>
          <p:nvPr/>
        </p:nvSpPr>
        <p:spPr bwMode="auto">
          <a:xfrm>
            <a:off x="975130" y="8927331"/>
            <a:ext cx="6185624" cy="13071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dirty="0"/>
              <a:t>※</a:t>
            </a:r>
            <a:r>
              <a:rPr lang="ja-JP" altLang="en-US" sz="1400" dirty="0"/>
              <a:t>利回りは満室想定利回りです。別途購入諸経費、仲介手数料がかかります。図面と現況がことなる場合は現況を優先します。</a:t>
            </a:r>
          </a:p>
        </p:txBody>
      </p:sp>
      <p:sp>
        <p:nvSpPr>
          <p:cNvPr id="122" name="正方形/長方形 121"/>
          <p:cNvSpPr/>
          <p:nvPr/>
        </p:nvSpPr>
        <p:spPr>
          <a:xfrm>
            <a:off x="75274" y="3660616"/>
            <a:ext cx="3453319" cy="2725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6" name="グループ化 215"/>
          <p:cNvGrpSpPr/>
          <p:nvPr/>
        </p:nvGrpSpPr>
        <p:grpSpPr>
          <a:xfrm>
            <a:off x="76870" y="6566647"/>
            <a:ext cx="3473956" cy="2237994"/>
            <a:chOff x="48750" y="813034"/>
            <a:chExt cx="3473956" cy="2237994"/>
          </a:xfrm>
        </p:grpSpPr>
        <p:grpSp>
          <p:nvGrpSpPr>
            <p:cNvPr id="217" name="グループ化 216"/>
            <p:cNvGrpSpPr/>
            <p:nvPr/>
          </p:nvGrpSpPr>
          <p:grpSpPr>
            <a:xfrm>
              <a:off x="48750" y="813034"/>
              <a:ext cx="3473956" cy="2237994"/>
              <a:chOff x="48750" y="813034"/>
              <a:chExt cx="3473956" cy="2237994"/>
            </a:xfrm>
          </p:grpSpPr>
          <p:sp>
            <p:nvSpPr>
              <p:cNvPr id="237" name="正方形/長方形 236"/>
              <p:cNvSpPr/>
              <p:nvPr/>
            </p:nvSpPr>
            <p:spPr>
              <a:xfrm>
                <a:off x="69387" y="837103"/>
                <a:ext cx="3453319" cy="22139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9" name="WordArt 61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00502" y="1326651"/>
                <a:ext cx="2011340" cy="206477"/>
              </a:xfrm>
              <a:prstGeom prst="rect">
                <a:avLst/>
              </a:prstGeom>
              <a:noFill/>
            </p:spPr>
            <p:txBody>
              <a:bodyPr wrap="none" numCol="1" fromWordArt="1">
                <a:prstTxWarp prst="textPlain">
                  <a:avLst>
                    <a:gd name="adj" fmla="val 50000"/>
                  </a:avLst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ja-JP" altLang="en-US" sz="3600" kern="10" spc="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/>
                    <a:latin typeface="HG創英角ｺﾞｼｯｸUB"/>
                    <a:ea typeface="HG創英角ｺﾞｼｯｸUB"/>
                  </a:rPr>
                  <a:t>利回：</a:t>
                </a:r>
                <a:r>
                  <a:rPr lang="en-US" altLang="ja-JP" sz="3600" kern="10" spc="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/>
                    <a:latin typeface="HG創英角ｺﾞｼｯｸUB"/>
                    <a:ea typeface="HG創英角ｺﾞｼｯｸUB"/>
                  </a:rPr>
                  <a:t>7.01</a:t>
                </a:r>
                <a:r>
                  <a:rPr lang="en-US" altLang="ja-JP" sz="36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HG創英角ｺﾞｼｯｸUB"/>
                    <a:ea typeface="HG創英角ｺﾞｼｯｸUB"/>
                  </a:rPr>
                  <a:t>%</a:t>
                </a:r>
                <a:endParaRPr lang="ja-JP" altLang="en-US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HG創英角ｺﾞｼｯｸUB"/>
                  <a:ea typeface="HG創英角ｺﾞｼｯｸUB"/>
                </a:endParaRPr>
              </a:p>
            </p:txBody>
          </p:sp>
          <p:sp>
            <p:nvSpPr>
              <p:cNvPr id="240" name="正方形/長方形 239"/>
              <p:cNvSpPr/>
              <p:nvPr/>
            </p:nvSpPr>
            <p:spPr>
              <a:xfrm>
                <a:off x="48750" y="813034"/>
                <a:ext cx="751612" cy="79855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218" name="直線コネクタ 217"/>
            <p:cNvCxnSpPr/>
            <p:nvPr/>
          </p:nvCxnSpPr>
          <p:spPr>
            <a:xfrm flipV="1">
              <a:off x="914933" y="1256157"/>
              <a:ext cx="2496910" cy="9085"/>
            </a:xfrm>
            <a:prstGeom prst="line">
              <a:avLst/>
            </a:prstGeom>
            <a:ln w="25400" cmpd="sng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WordArt 61"/>
            <p:cNvSpPr>
              <a:spLocks noChangeArrowheads="1" noChangeShapeType="1" noTextEdit="1"/>
            </p:cNvSpPr>
            <p:nvPr/>
          </p:nvSpPr>
          <p:spPr bwMode="auto">
            <a:xfrm>
              <a:off x="117633" y="919512"/>
              <a:ext cx="613916" cy="596869"/>
            </a:xfrm>
            <a:prstGeom prst="rect">
              <a:avLst/>
            </a:prstGeom>
            <a:no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buNone/>
              </a:pP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収益</a:t>
              </a:r>
              <a:br>
                <a:rPr lang="en-US" altLang="ja-JP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</a:b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一棟</a:t>
              </a:r>
              <a:endPara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effectLst/>
                <a:latin typeface="HGｺﾞｼｯｸE" panose="020B0909000000000000" pitchFamily="49" charset="-128"/>
                <a:ea typeface="HGｺﾞｼｯｸE" panose="020B0909000000000000" pitchFamily="49" charset="-128"/>
              </a:endParaRPr>
            </a:p>
          </p:txBody>
        </p:sp>
      </p:grpSp>
      <p:sp>
        <p:nvSpPr>
          <p:cNvPr id="156" name="WordArt 61"/>
          <p:cNvSpPr>
            <a:spLocks noChangeArrowheads="1" noChangeShapeType="1" noTextEdit="1"/>
          </p:cNvSpPr>
          <p:nvPr/>
        </p:nvSpPr>
        <p:spPr bwMode="auto">
          <a:xfrm>
            <a:off x="980474" y="6670954"/>
            <a:ext cx="2464401" cy="266074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価格：</a:t>
            </a:r>
            <a:r>
              <a:rPr lang="en-US" altLang="ja-JP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1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億</a:t>
            </a:r>
            <a:r>
              <a:rPr lang="en-US" altLang="ja-JP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2000</a:t>
            </a:r>
            <a:r>
              <a:rPr lang="zh-TW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万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円</a:t>
            </a:r>
          </a:p>
        </p:txBody>
      </p:sp>
      <p:pic>
        <p:nvPicPr>
          <p:cNvPr id="180" name="図 17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1" b="18102"/>
          <a:stretch/>
        </p:blipFill>
        <p:spPr>
          <a:xfrm>
            <a:off x="2011873" y="2792982"/>
            <a:ext cx="1392547" cy="742581"/>
          </a:xfrm>
          <a:prstGeom prst="rect">
            <a:avLst/>
          </a:prstGeom>
        </p:spPr>
      </p:pic>
      <p:pic>
        <p:nvPicPr>
          <p:cNvPr id="182" name="図 18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0" r="12759"/>
          <a:stretch/>
        </p:blipFill>
        <p:spPr>
          <a:xfrm>
            <a:off x="2540833" y="1686497"/>
            <a:ext cx="839459" cy="1121226"/>
          </a:xfrm>
          <a:prstGeom prst="rect">
            <a:avLst/>
          </a:prstGeom>
        </p:spPr>
      </p:pic>
      <p:grpSp>
        <p:nvGrpSpPr>
          <p:cNvPr id="183" name="グループ化 182"/>
          <p:cNvGrpSpPr/>
          <p:nvPr/>
        </p:nvGrpSpPr>
        <p:grpSpPr>
          <a:xfrm>
            <a:off x="3591917" y="838651"/>
            <a:ext cx="3473956" cy="2749839"/>
            <a:chOff x="48750" y="813034"/>
            <a:chExt cx="3473956" cy="2749839"/>
          </a:xfrm>
        </p:grpSpPr>
        <p:grpSp>
          <p:nvGrpSpPr>
            <p:cNvPr id="185" name="グループ化 184"/>
            <p:cNvGrpSpPr/>
            <p:nvPr/>
          </p:nvGrpSpPr>
          <p:grpSpPr>
            <a:xfrm>
              <a:off x="48750" y="813034"/>
              <a:ext cx="3473956" cy="2749839"/>
              <a:chOff x="48750" y="813034"/>
              <a:chExt cx="3473956" cy="2749839"/>
            </a:xfrm>
          </p:grpSpPr>
          <p:sp>
            <p:nvSpPr>
              <p:cNvPr id="190" name="正方形/長方形 189"/>
              <p:cNvSpPr/>
              <p:nvPr/>
            </p:nvSpPr>
            <p:spPr>
              <a:xfrm>
                <a:off x="69387" y="837103"/>
                <a:ext cx="3453319" cy="27257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6" name="正方形/長方形 195"/>
              <p:cNvSpPr/>
              <p:nvPr/>
            </p:nvSpPr>
            <p:spPr>
              <a:xfrm>
                <a:off x="48750" y="813034"/>
                <a:ext cx="751612" cy="79855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86" name="直線コネクタ 185"/>
            <p:cNvCxnSpPr/>
            <p:nvPr/>
          </p:nvCxnSpPr>
          <p:spPr>
            <a:xfrm flipV="1">
              <a:off x="914933" y="1256157"/>
              <a:ext cx="2496910" cy="9085"/>
            </a:xfrm>
            <a:prstGeom prst="line">
              <a:avLst/>
            </a:prstGeom>
            <a:ln w="25400" cmpd="sng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1" name="WordArt 61"/>
          <p:cNvSpPr>
            <a:spLocks noChangeArrowheads="1" noChangeShapeType="1" noTextEdit="1"/>
          </p:cNvSpPr>
          <p:nvPr/>
        </p:nvSpPr>
        <p:spPr bwMode="auto">
          <a:xfrm>
            <a:off x="1378053" y="3178739"/>
            <a:ext cx="509931" cy="304700"/>
          </a:xfrm>
          <a:prstGeom prst="rect">
            <a:avLst/>
          </a:prstGeom>
          <a:solidFill>
            <a:srgbClr val="FFFF00"/>
          </a:solidFill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HG創英角ｺﾞｼｯｸUB"/>
                <a:ea typeface="HG創英角ｺﾞｼｯｸUB"/>
              </a:rPr>
              <a:t>値下げ！</a:t>
            </a:r>
            <a:endParaRPr lang="ja-JP" altLang="en-US" sz="3600" kern="10" spc="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/>
              <a:latin typeface="HG創英角ｺﾞｼｯｸUB"/>
              <a:ea typeface="HG創英角ｺﾞｼｯｸUB"/>
            </a:endParaRPr>
          </a:p>
        </p:txBody>
      </p:sp>
      <p:grpSp>
        <p:nvGrpSpPr>
          <p:cNvPr id="118" name="グループ化 117"/>
          <p:cNvGrpSpPr/>
          <p:nvPr/>
        </p:nvGrpSpPr>
        <p:grpSpPr>
          <a:xfrm>
            <a:off x="48222" y="3665993"/>
            <a:ext cx="3473956" cy="2237994"/>
            <a:chOff x="48750" y="813034"/>
            <a:chExt cx="3473956" cy="2237994"/>
          </a:xfrm>
        </p:grpSpPr>
        <p:grpSp>
          <p:nvGrpSpPr>
            <p:cNvPr id="119" name="グループ化 118"/>
            <p:cNvGrpSpPr/>
            <p:nvPr/>
          </p:nvGrpSpPr>
          <p:grpSpPr>
            <a:xfrm>
              <a:off x="48750" y="813034"/>
              <a:ext cx="3473956" cy="2237994"/>
              <a:chOff x="48750" y="813034"/>
              <a:chExt cx="3473956" cy="2237994"/>
            </a:xfrm>
          </p:grpSpPr>
          <p:sp>
            <p:nvSpPr>
              <p:cNvPr id="137" name="正方形/長方形 136"/>
              <p:cNvSpPr/>
              <p:nvPr/>
            </p:nvSpPr>
            <p:spPr>
              <a:xfrm>
                <a:off x="69387" y="837103"/>
                <a:ext cx="3453319" cy="22139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" name="正方形/長方形 138"/>
              <p:cNvSpPr/>
              <p:nvPr/>
            </p:nvSpPr>
            <p:spPr>
              <a:xfrm>
                <a:off x="48750" y="813034"/>
                <a:ext cx="751612" cy="79855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21" name="直線コネクタ 120"/>
            <p:cNvCxnSpPr/>
            <p:nvPr/>
          </p:nvCxnSpPr>
          <p:spPr>
            <a:xfrm flipV="1">
              <a:off x="914933" y="1256157"/>
              <a:ext cx="2496910" cy="9085"/>
            </a:xfrm>
            <a:prstGeom prst="line">
              <a:avLst/>
            </a:prstGeom>
            <a:ln w="25400" cmpd="sng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WordArt 61"/>
            <p:cNvSpPr>
              <a:spLocks noChangeArrowheads="1" noChangeShapeType="1" noTextEdit="1"/>
            </p:cNvSpPr>
            <p:nvPr/>
          </p:nvSpPr>
          <p:spPr bwMode="auto">
            <a:xfrm>
              <a:off x="117633" y="919512"/>
              <a:ext cx="613916" cy="596869"/>
            </a:xfrm>
            <a:prstGeom prst="rect">
              <a:avLst/>
            </a:prstGeom>
            <a:no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buNone/>
              </a:pP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収益</a:t>
              </a:r>
              <a:br>
                <a:rPr lang="en-US" altLang="ja-JP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</a:br>
              <a:r>
                <a:rPr lang="ja-JP" altLang="en-US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一棟</a:t>
              </a:r>
            </a:p>
          </p:txBody>
        </p:sp>
      </p:grpSp>
      <p:sp>
        <p:nvSpPr>
          <p:cNvPr id="140" name="WordArt 61"/>
          <p:cNvSpPr>
            <a:spLocks noChangeArrowheads="1" noChangeShapeType="1" noTextEdit="1"/>
          </p:cNvSpPr>
          <p:nvPr/>
        </p:nvSpPr>
        <p:spPr bwMode="auto">
          <a:xfrm>
            <a:off x="951826" y="3770300"/>
            <a:ext cx="2464401" cy="266074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/>
                <a:latin typeface="HG創英角ｺﾞｼｯｸUB"/>
                <a:ea typeface="HG創英角ｺﾞｼｯｸUB"/>
              </a:rPr>
              <a:t>価格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：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solidFill>
                  <a:sysClr val="windowText" lastClr="000000"/>
                </a:solidFill>
                <a:latin typeface="HG創英角ｺﾞｼｯｸUB"/>
                <a:ea typeface="HG創英角ｺﾞｼｯｸUB"/>
              </a:rPr>
              <a:t>４１５０万円</a:t>
            </a:r>
          </a:p>
        </p:txBody>
      </p:sp>
      <p:grpSp>
        <p:nvGrpSpPr>
          <p:cNvPr id="202" name="グループ化 201"/>
          <p:cNvGrpSpPr/>
          <p:nvPr/>
        </p:nvGrpSpPr>
        <p:grpSpPr>
          <a:xfrm>
            <a:off x="91341" y="879148"/>
            <a:ext cx="3453319" cy="2911763"/>
            <a:chOff x="35574" y="862786"/>
            <a:chExt cx="3453319" cy="2336608"/>
          </a:xfrm>
        </p:grpSpPr>
        <p:grpSp>
          <p:nvGrpSpPr>
            <p:cNvPr id="203" name="グループ化 202"/>
            <p:cNvGrpSpPr/>
            <p:nvPr/>
          </p:nvGrpSpPr>
          <p:grpSpPr>
            <a:xfrm>
              <a:off x="35574" y="862786"/>
              <a:ext cx="3453319" cy="2179376"/>
              <a:chOff x="35574" y="862786"/>
              <a:chExt cx="3453319" cy="2179376"/>
            </a:xfrm>
          </p:grpSpPr>
          <p:sp>
            <p:nvSpPr>
              <p:cNvPr id="207" name="正方形/長方形 206"/>
              <p:cNvSpPr/>
              <p:nvPr/>
            </p:nvSpPr>
            <p:spPr>
              <a:xfrm>
                <a:off x="35574" y="862786"/>
                <a:ext cx="3453319" cy="21793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" name="WordArt 61"/>
              <p:cNvSpPr>
                <a:spLocks noChangeArrowheads="1" noChangeShapeType="1" noTextEdit="1"/>
              </p:cNvSpPr>
              <p:nvPr/>
            </p:nvSpPr>
            <p:spPr bwMode="auto">
              <a:xfrm>
                <a:off x="948326" y="1312149"/>
                <a:ext cx="1836431" cy="257333"/>
              </a:xfrm>
              <a:prstGeom prst="rect">
                <a:avLst/>
              </a:prstGeom>
              <a:noFill/>
            </p:spPr>
            <p:txBody>
              <a:bodyPr wrap="none" numCol="1" fromWordArt="1">
                <a:prstTxWarp prst="textPlain">
                  <a:avLst>
                    <a:gd name="adj" fmla="val 50000"/>
                  </a:avLst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0">
                  <a:buNone/>
                </a:pPr>
                <a:r>
                  <a:rPr lang="ja-JP" altLang="en-US" sz="36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HG創英角ｺﾞｼｯｸUB"/>
                    <a:ea typeface="HG創英角ｺﾞｼｯｸUB"/>
                  </a:rPr>
                  <a:t>　利回り</a:t>
                </a:r>
                <a:r>
                  <a:rPr lang="en-US" altLang="ja-JP" sz="36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HG創英角ｺﾞｼｯｸUB"/>
                    <a:ea typeface="HG創英角ｺﾞｼｯｸUB"/>
                  </a:rPr>
                  <a:t>10.89%</a:t>
                </a:r>
                <a:endParaRPr lang="ja-JP" altLang="en-US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HG創英角ｺﾞｼｯｸUB"/>
                  <a:ea typeface="HG創英角ｺﾞｼｯｸUB"/>
                </a:endParaRPr>
              </a:p>
            </p:txBody>
          </p:sp>
        </p:grpSp>
        <p:cxnSp>
          <p:nvCxnSpPr>
            <p:cNvPr id="204" name="直線コネクタ 203"/>
            <p:cNvCxnSpPr/>
            <p:nvPr/>
          </p:nvCxnSpPr>
          <p:spPr>
            <a:xfrm flipV="1">
              <a:off x="729338" y="1256731"/>
              <a:ext cx="2496910" cy="9085"/>
            </a:xfrm>
            <a:prstGeom prst="line">
              <a:avLst/>
            </a:prstGeom>
            <a:ln w="25400" cmpd="sng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テキスト ボックス 102"/>
            <p:cNvSpPr txBox="1"/>
            <p:nvPr/>
          </p:nvSpPr>
          <p:spPr bwMode="auto">
            <a:xfrm>
              <a:off x="78185" y="1605628"/>
              <a:ext cx="2945111" cy="159376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所　   　在：常滑市小倉町四丁目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20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番</a:t>
              </a:r>
              <a:endParaRPr lang="en-US" altLang="zh-CN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交　　   通：名鉄常滑線　大野町駅</a:t>
              </a:r>
              <a:r>
                <a:rPr lang="zh-TW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　徒歩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11</a:t>
              </a:r>
              <a:r>
                <a:rPr lang="zh-TW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分</a:t>
              </a:r>
              <a:endParaRPr lang="en-US" altLang="zh-TW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土地面積：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1,051.23㎡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（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317.99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坪）</a:t>
              </a:r>
              <a:endPara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延床面積：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499.58㎡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（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151.12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坪）</a:t>
              </a:r>
              <a:endPara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建物構造：鉄骨造　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階建</a:t>
              </a:r>
              <a:endPara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築年数：年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2002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年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12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月</a:t>
              </a:r>
              <a:endPara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建ぺい率：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60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％　容積率：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200%</a:t>
              </a: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用途地域：第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種住居地域</a:t>
              </a:r>
              <a:endPara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満室収入：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10,673,262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円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/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年</a:t>
              </a:r>
              <a:endPara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現況：賃貸中</a:t>
              </a:r>
              <a:endPara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総戸数：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22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戸</a:t>
              </a:r>
              <a:endPara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媒介</a:t>
              </a:r>
              <a:endPara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sp>
        <p:nvSpPr>
          <p:cNvPr id="210" name="WordArt 61"/>
          <p:cNvSpPr>
            <a:spLocks noChangeArrowheads="1" noChangeShapeType="1" noTextEdit="1"/>
          </p:cNvSpPr>
          <p:nvPr/>
        </p:nvSpPr>
        <p:spPr bwMode="auto">
          <a:xfrm>
            <a:off x="975562" y="1002873"/>
            <a:ext cx="2464401" cy="266074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/>
                <a:latin typeface="HG創英角ｺﾞｼｯｸUB"/>
                <a:ea typeface="HG創英角ｺﾞｼｯｸUB"/>
              </a:rPr>
              <a:t>価格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：</a:t>
            </a:r>
            <a:r>
              <a:rPr lang="en-US" altLang="ja-JP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9800</a:t>
            </a:r>
            <a:r>
              <a:rPr lang="zh-TW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万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円</a:t>
            </a:r>
          </a:p>
        </p:txBody>
      </p:sp>
      <p:sp>
        <p:nvSpPr>
          <p:cNvPr id="221" name="正方形/長方形 220"/>
          <p:cNvSpPr/>
          <p:nvPr/>
        </p:nvSpPr>
        <p:spPr>
          <a:xfrm>
            <a:off x="3631738" y="3660616"/>
            <a:ext cx="3453319" cy="2725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正方形/長方形 235"/>
          <p:cNvSpPr/>
          <p:nvPr/>
        </p:nvSpPr>
        <p:spPr>
          <a:xfrm>
            <a:off x="44000" y="833885"/>
            <a:ext cx="751612" cy="798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WordArt 61"/>
          <p:cNvSpPr>
            <a:spLocks noChangeArrowheads="1" noChangeShapeType="1" noTextEdit="1"/>
          </p:cNvSpPr>
          <p:nvPr/>
        </p:nvSpPr>
        <p:spPr bwMode="auto">
          <a:xfrm>
            <a:off x="112883" y="940363"/>
            <a:ext cx="613916" cy="596869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収益</a:t>
            </a:r>
            <a:br>
              <a:rPr lang="en-US" altLang="ja-JP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</a:b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一棟</a:t>
            </a:r>
            <a:endParaRPr lang="ja-JP" altLang="en-US" sz="3600" kern="10" spc="0" dirty="0">
              <a:ln w="9525">
                <a:noFill/>
                <a:round/>
                <a:headEnd/>
                <a:tailEnd/>
              </a:ln>
              <a:solidFill>
                <a:schemeClr val="accent5">
                  <a:lumMod val="50000"/>
                </a:schemeClr>
              </a:solidFill>
              <a:effectLst/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grpSp>
        <p:nvGrpSpPr>
          <p:cNvPr id="241" name="グループ化 240"/>
          <p:cNvGrpSpPr/>
          <p:nvPr/>
        </p:nvGrpSpPr>
        <p:grpSpPr>
          <a:xfrm>
            <a:off x="65054" y="3658199"/>
            <a:ext cx="3474448" cy="2743469"/>
            <a:chOff x="48199" y="763756"/>
            <a:chExt cx="3474448" cy="2743469"/>
          </a:xfrm>
        </p:grpSpPr>
        <p:grpSp>
          <p:nvGrpSpPr>
            <p:cNvPr id="242" name="グループ化 241"/>
            <p:cNvGrpSpPr/>
            <p:nvPr/>
          </p:nvGrpSpPr>
          <p:grpSpPr>
            <a:xfrm>
              <a:off x="48199" y="763756"/>
              <a:ext cx="3474448" cy="2743469"/>
              <a:chOff x="48199" y="763756"/>
              <a:chExt cx="3474448" cy="2743469"/>
            </a:xfrm>
          </p:grpSpPr>
          <p:sp>
            <p:nvSpPr>
              <p:cNvPr id="246" name="正方形/長方形 245"/>
              <p:cNvSpPr/>
              <p:nvPr/>
            </p:nvSpPr>
            <p:spPr>
              <a:xfrm>
                <a:off x="69328" y="781455"/>
                <a:ext cx="3453319" cy="27257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7" name="WordArt 61"/>
              <p:cNvSpPr>
                <a:spLocks noChangeArrowheads="1" noChangeShapeType="1" noTextEdit="1"/>
              </p:cNvSpPr>
              <p:nvPr/>
            </p:nvSpPr>
            <p:spPr bwMode="auto">
              <a:xfrm>
                <a:off x="1152731" y="1275449"/>
                <a:ext cx="2024684" cy="394053"/>
              </a:xfrm>
              <a:prstGeom prst="rect">
                <a:avLst/>
              </a:prstGeom>
              <a:noFill/>
            </p:spPr>
            <p:txBody>
              <a:bodyPr wrap="none" numCol="1" fromWordArt="1">
                <a:prstTxWarp prst="textPlain">
                  <a:avLst>
                    <a:gd name="adj" fmla="val 50000"/>
                  </a:avLst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ja-JP" altLang="en-US" sz="3600" kern="10" spc="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/>
                    <a:latin typeface="HG創英角ｺﾞｼｯｸUB"/>
                    <a:ea typeface="HG創英角ｺﾞｼｯｸUB"/>
                  </a:rPr>
                  <a:t>利回り：</a:t>
                </a:r>
                <a:r>
                  <a:rPr lang="en-US" altLang="ja-JP" sz="3600" kern="10" spc="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/>
                    <a:latin typeface="HG創英角ｺﾞｼｯｸUB"/>
                    <a:ea typeface="HG創英角ｺﾞｼｯｸUB"/>
                  </a:rPr>
                  <a:t>9.03%</a:t>
                </a:r>
                <a:endParaRPr lang="ja-JP" altLang="en-US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HG創英角ｺﾞｼｯｸUB"/>
                  <a:ea typeface="HG創英角ｺﾞｼｯｸUB"/>
                </a:endParaRPr>
              </a:p>
            </p:txBody>
          </p:sp>
          <p:sp>
            <p:nvSpPr>
              <p:cNvPr id="248" name="正方形/長方形 247"/>
              <p:cNvSpPr/>
              <p:nvPr/>
            </p:nvSpPr>
            <p:spPr>
              <a:xfrm>
                <a:off x="48199" y="763756"/>
                <a:ext cx="751612" cy="79855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243" name="直線コネクタ 242"/>
            <p:cNvCxnSpPr/>
            <p:nvPr/>
          </p:nvCxnSpPr>
          <p:spPr>
            <a:xfrm flipV="1">
              <a:off x="914933" y="1256157"/>
              <a:ext cx="2496910" cy="9085"/>
            </a:xfrm>
            <a:prstGeom prst="line">
              <a:avLst/>
            </a:prstGeom>
            <a:ln w="25400" cmpd="sng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WordArt 61"/>
            <p:cNvSpPr>
              <a:spLocks noChangeArrowheads="1" noChangeShapeType="1" noTextEdit="1"/>
            </p:cNvSpPr>
            <p:nvPr/>
          </p:nvSpPr>
          <p:spPr bwMode="auto">
            <a:xfrm>
              <a:off x="121413" y="879754"/>
              <a:ext cx="613916" cy="596869"/>
            </a:xfrm>
            <a:prstGeom prst="rect">
              <a:avLst/>
            </a:prstGeom>
            <a:no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buNone/>
              </a:pP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収益</a:t>
              </a:r>
              <a:br>
                <a:rPr lang="en-US" altLang="ja-JP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</a:b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一棟</a:t>
              </a:r>
              <a:endPara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effectLst/>
                <a:latin typeface="HGｺﾞｼｯｸE" panose="020B0909000000000000" pitchFamily="49" charset="-128"/>
                <a:ea typeface="HGｺﾞｼｯｸE" panose="020B0909000000000000" pitchFamily="49" charset="-128"/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A1EF9BF0-15A4-43EA-A7E8-53F5F630A93C}"/>
              </a:ext>
            </a:extLst>
          </p:cNvPr>
          <p:cNvGrpSpPr/>
          <p:nvPr/>
        </p:nvGrpSpPr>
        <p:grpSpPr>
          <a:xfrm>
            <a:off x="7643316" y="1002873"/>
            <a:ext cx="3384389" cy="2573025"/>
            <a:chOff x="3683790" y="6487642"/>
            <a:chExt cx="3384389" cy="2573025"/>
          </a:xfrm>
        </p:grpSpPr>
        <p:sp>
          <p:nvSpPr>
            <p:cNvPr id="2" name="正方形/長方形 1"/>
            <p:cNvSpPr/>
            <p:nvPr/>
          </p:nvSpPr>
          <p:spPr>
            <a:xfrm>
              <a:off x="3690630" y="6602199"/>
              <a:ext cx="3377549" cy="2213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正方形/長方形 262"/>
            <p:cNvSpPr/>
            <p:nvPr/>
          </p:nvSpPr>
          <p:spPr>
            <a:xfrm>
              <a:off x="3686875" y="6487642"/>
              <a:ext cx="3377549" cy="9864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4800" dirty="0">
                  <a:solidFill>
                    <a:sysClr val="windowText" lastClr="000000"/>
                  </a:solidFill>
                  <a:latin typeface="HGP平成角ｺﾞｼｯｸ体W9" panose="020B0A00000000000000" pitchFamily="50" charset="-128"/>
                  <a:ea typeface="HGP平成角ｺﾞｼｯｸ体W9" panose="020B0A00000000000000" pitchFamily="50" charset="-128"/>
                  <a:cs typeface="メイリオ" panose="020B0604030504040204" pitchFamily="50" charset="-128"/>
                </a:rPr>
                <a:t>即金</a:t>
              </a:r>
              <a:r>
                <a:rPr kumimoji="1" lang="ja-JP" altLang="en-US" sz="4800" dirty="0">
                  <a:solidFill>
                    <a:sysClr val="windowText" lastClr="000000"/>
                  </a:solidFill>
                  <a:latin typeface="HGP平成角ｺﾞｼｯｸ体W9" panose="020B0A00000000000000" pitchFamily="50" charset="-128"/>
                  <a:ea typeface="HGP平成角ｺﾞｼｯｸ体W9" panose="020B0A00000000000000" pitchFamily="50" charset="-128"/>
                  <a:cs typeface="メイリオ" panose="020B0604030504040204" pitchFamily="50" charset="-128"/>
                </a:rPr>
                <a:t>買取</a:t>
              </a:r>
            </a:p>
          </p:txBody>
        </p:sp>
        <p:sp>
          <p:nvSpPr>
            <p:cNvPr id="265" name="正方形/長方形 264"/>
            <p:cNvSpPr/>
            <p:nvPr/>
          </p:nvSpPr>
          <p:spPr>
            <a:xfrm>
              <a:off x="3683790" y="8518358"/>
              <a:ext cx="3377549" cy="297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dirty="0">
                  <a:solidFill>
                    <a:sysClr val="windowText" lastClr="000000"/>
                  </a:solidFill>
                  <a:latin typeface="HGP平成角ｺﾞｼｯｸ体W9" panose="020B0A00000000000000" pitchFamily="50" charset="-128"/>
                  <a:ea typeface="HGP平成角ｺﾞｼｯｸ体W9" panose="020B0A00000000000000" pitchFamily="50" charset="-128"/>
                </a:rPr>
                <a:t>〇 秘 密 厳 守　〇 即 日 返 答</a:t>
              </a:r>
            </a:p>
          </p:txBody>
        </p:sp>
        <p:sp>
          <p:nvSpPr>
            <p:cNvPr id="266" name="テキスト ボックス 102"/>
            <p:cNvSpPr txBox="1"/>
            <p:nvPr/>
          </p:nvSpPr>
          <p:spPr bwMode="auto">
            <a:xfrm>
              <a:off x="3806004" y="7568549"/>
              <a:ext cx="2945111" cy="149211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tx2"/>
                </a:buClr>
              </a:pP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☑　収益不動産</a:t>
              </a:r>
              <a:endPara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buClr>
                  <a:schemeClr val="tx2"/>
                </a:buClr>
              </a:pP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☑　マンション　</a:t>
              </a:r>
              <a:endPara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buClr>
                  <a:schemeClr val="tx2"/>
                </a:buClr>
              </a:pP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☑　戸建</a:t>
              </a:r>
              <a:endPara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buClr>
                  <a:schemeClr val="tx2"/>
                </a:buClr>
              </a:pP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☑　土地</a:t>
              </a:r>
              <a:endParaRPr lang="en-US" altLang="zh-CN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67" name="テキスト ボックス 102"/>
            <p:cNvSpPr txBox="1"/>
            <p:nvPr/>
          </p:nvSpPr>
          <p:spPr bwMode="auto">
            <a:xfrm rot="857401">
              <a:off x="5978088" y="7638062"/>
              <a:ext cx="1058694" cy="45387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tx2"/>
                </a:buClr>
              </a:pPr>
              <a:r>
                <a:rPr lang="ja-JP" altLang="en-US" sz="1600" dirty="0">
                  <a:solidFill>
                    <a:schemeClr val="accent2">
                      <a:lumMod val="75000"/>
                    </a:schemeClr>
                  </a:solidFill>
                  <a:latin typeface="HGP平成角ｺﾞｼｯｸ体W9" panose="020B0A00000000000000" pitchFamily="50" charset="-128"/>
                  <a:ea typeface="HGP平成角ｺﾞｼｯｸ体W9" panose="020B0A00000000000000" pitchFamily="50" charset="-128"/>
                  <a:cs typeface="メイリオ" panose="020B0604030504040204" pitchFamily="50" charset="-128"/>
                </a:rPr>
                <a:t>買います！</a:t>
              </a:r>
              <a:endParaRPr lang="en-US" altLang="zh-CN" sz="1600" dirty="0">
                <a:solidFill>
                  <a:schemeClr val="accent2">
                    <a:lumMod val="75000"/>
                  </a:schemeClr>
                </a:solidFill>
                <a:latin typeface="HGP平成角ｺﾞｼｯｸ体W9" panose="020B0A00000000000000" pitchFamily="50" charset="-128"/>
                <a:ea typeface="HGP平成角ｺﾞｼｯｸ体W9" panose="020B0A00000000000000" pitchFamily="50" charset="-128"/>
                <a:cs typeface="メイリオ" panose="020B0604030504040204" pitchFamily="50" charset="-128"/>
              </a:endParaRPr>
            </a:p>
          </p:txBody>
        </p:sp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393"/>
            <a:stretch/>
          </p:blipFill>
          <p:spPr>
            <a:xfrm>
              <a:off x="5510841" y="7903746"/>
              <a:ext cx="680632" cy="627700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816"/>
            <a:stretch/>
          </p:blipFill>
          <p:spPr>
            <a:xfrm>
              <a:off x="6072488" y="7989100"/>
              <a:ext cx="594885" cy="533381"/>
            </a:xfrm>
            <a:prstGeom prst="rect">
              <a:avLst/>
            </a:prstGeom>
          </p:spPr>
        </p:pic>
      </p:grpSp>
      <p:sp>
        <p:nvSpPr>
          <p:cNvPr id="178" name="WordArt 61">
            <a:extLst>
              <a:ext uri="{FF2B5EF4-FFF2-40B4-BE49-F238E27FC236}">
                <a16:creationId xmlns:a16="http://schemas.microsoft.com/office/drawing/2014/main" id="{EEEB9395-6C6E-4D04-B67F-E28DB59A3F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1899" y="3809568"/>
            <a:ext cx="2464401" cy="266074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/>
                <a:latin typeface="HG創英角ｺﾞｼｯｸUB"/>
                <a:ea typeface="HG創英角ｺﾞｼｯｸUB"/>
              </a:rPr>
              <a:t>価格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：</a:t>
            </a:r>
            <a:r>
              <a:rPr lang="en-US" altLang="ja-JP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4850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万円</a:t>
            </a:r>
          </a:p>
        </p:txBody>
      </p:sp>
      <p:sp>
        <p:nvSpPr>
          <p:cNvPr id="169" name="正方形/長方形 168">
            <a:extLst>
              <a:ext uri="{FF2B5EF4-FFF2-40B4-BE49-F238E27FC236}">
                <a16:creationId xmlns:a16="http://schemas.microsoft.com/office/drawing/2014/main" id="{546F6ACC-5AFC-4B8A-85C2-C59AB28598D2}"/>
              </a:ext>
            </a:extLst>
          </p:cNvPr>
          <p:cNvSpPr/>
          <p:nvPr/>
        </p:nvSpPr>
        <p:spPr>
          <a:xfrm>
            <a:off x="3631738" y="3660616"/>
            <a:ext cx="3453319" cy="2725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2" name="グループ化 221">
            <a:extLst>
              <a:ext uri="{FF2B5EF4-FFF2-40B4-BE49-F238E27FC236}">
                <a16:creationId xmlns:a16="http://schemas.microsoft.com/office/drawing/2014/main" id="{E7E788DB-07EA-490D-BE5B-36A62F2A018D}"/>
              </a:ext>
            </a:extLst>
          </p:cNvPr>
          <p:cNvGrpSpPr/>
          <p:nvPr/>
        </p:nvGrpSpPr>
        <p:grpSpPr>
          <a:xfrm>
            <a:off x="3604686" y="3665992"/>
            <a:ext cx="3473956" cy="2586395"/>
            <a:chOff x="48750" y="813034"/>
            <a:chExt cx="3473956" cy="2342887"/>
          </a:xfrm>
        </p:grpSpPr>
        <p:grpSp>
          <p:nvGrpSpPr>
            <p:cNvPr id="223" name="グループ化 222">
              <a:extLst>
                <a:ext uri="{FF2B5EF4-FFF2-40B4-BE49-F238E27FC236}">
                  <a16:creationId xmlns:a16="http://schemas.microsoft.com/office/drawing/2014/main" id="{797F1A84-DF80-4DF7-86F6-3CBD63E71558}"/>
                </a:ext>
              </a:extLst>
            </p:cNvPr>
            <p:cNvGrpSpPr/>
            <p:nvPr/>
          </p:nvGrpSpPr>
          <p:grpSpPr>
            <a:xfrm>
              <a:off x="48750" y="813034"/>
              <a:ext cx="3473956" cy="2237994"/>
              <a:chOff x="48750" y="813034"/>
              <a:chExt cx="3473956" cy="2237994"/>
            </a:xfrm>
          </p:grpSpPr>
          <p:sp>
            <p:nvSpPr>
              <p:cNvPr id="227" name="正方形/長方形 226">
                <a:extLst>
                  <a:ext uri="{FF2B5EF4-FFF2-40B4-BE49-F238E27FC236}">
                    <a16:creationId xmlns:a16="http://schemas.microsoft.com/office/drawing/2014/main" id="{685407EA-E21A-41C8-BDD8-34DE6B4EED23}"/>
                  </a:ext>
                </a:extLst>
              </p:cNvPr>
              <p:cNvSpPr/>
              <p:nvPr/>
            </p:nvSpPr>
            <p:spPr>
              <a:xfrm>
                <a:off x="69387" y="837103"/>
                <a:ext cx="3453319" cy="22139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9" name="正方形/長方形 228">
                <a:extLst>
                  <a:ext uri="{FF2B5EF4-FFF2-40B4-BE49-F238E27FC236}">
                    <a16:creationId xmlns:a16="http://schemas.microsoft.com/office/drawing/2014/main" id="{8AF352F0-3363-48E2-AD50-9BA9271FDFAB}"/>
                  </a:ext>
                </a:extLst>
              </p:cNvPr>
              <p:cNvSpPr/>
              <p:nvPr/>
            </p:nvSpPr>
            <p:spPr>
              <a:xfrm>
                <a:off x="48750" y="813034"/>
                <a:ext cx="751612" cy="79855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224" name="直線コネクタ 223">
              <a:extLst>
                <a:ext uri="{FF2B5EF4-FFF2-40B4-BE49-F238E27FC236}">
                  <a16:creationId xmlns:a16="http://schemas.microsoft.com/office/drawing/2014/main" id="{23890287-E7DB-473F-96D6-C25BD5D36ABC}"/>
                </a:ext>
              </a:extLst>
            </p:cNvPr>
            <p:cNvCxnSpPr/>
            <p:nvPr/>
          </p:nvCxnSpPr>
          <p:spPr>
            <a:xfrm flipV="1">
              <a:off x="914933" y="1256157"/>
              <a:ext cx="2496910" cy="9085"/>
            </a:xfrm>
            <a:prstGeom prst="line">
              <a:avLst/>
            </a:prstGeom>
            <a:ln w="25400" cmpd="sng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テキスト ボックス 102">
              <a:extLst>
                <a:ext uri="{FF2B5EF4-FFF2-40B4-BE49-F238E27FC236}">
                  <a16:creationId xmlns:a16="http://schemas.microsoft.com/office/drawing/2014/main" id="{9927827A-4748-40E0-A858-9612A14D3FF3}"/>
                </a:ext>
              </a:extLst>
            </p:cNvPr>
            <p:cNvSpPr txBox="1"/>
            <p:nvPr/>
          </p:nvSpPr>
          <p:spPr bwMode="auto">
            <a:xfrm>
              <a:off x="95430" y="1663803"/>
              <a:ext cx="2945111" cy="149211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所　   　在：</a:t>
              </a:r>
              <a:r>
                <a:rPr lang="zh-TW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名古屋市中村区亀島２丁目</a:t>
              </a:r>
              <a:r>
                <a:rPr lang="en-US" altLang="zh-TW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701</a:t>
              </a:r>
              <a:r>
                <a:rPr lang="zh-TW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番</a:t>
              </a:r>
              <a:r>
                <a:rPr lang="en-US" altLang="zh-TW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</a:t>
              </a:r>
              <a:r>
                <a:rPr lang="zh-TW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、</a:t>
              </a:r>
              <a:r>
                <a:rPr lang="en-US" altLang="zh-TW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703</a:t>
              </a:r>
              <a:r>
                <a:rPr lang="zh-TW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番</a:t>
              </a:r>
              <a:endParaRPr lang="en-US" altLang="zh-TW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交　　   通：名鉄・近鉄・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JR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　名古屋駅　徒歩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6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分</a:t>
              </a:r>
              <a:endPara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土地　面積：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165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．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35㎡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（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50.01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坪）</a:t>
              </a:r>
              <a:endPara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地目：宅地</a:t>
              </a: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建ぺい率：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8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０％　容積率：</a:t>
              </a:r>
              <a:r>
                <a:rPr lang="en-US" altLang="ja-JP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3</a:t>
              </a: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００％</a:t>
              </a: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市街化区域</a:t>
              </a:r>
              <a:endPara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zh-TW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近隣商業地域</a:t>
              </a:r>
              <a:endPara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zh-CN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準防火地域、</a:t>
              </a:r>
              <a:br>
                <a:rPr lang="en-US" altLang="zh-CN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</a:br>
              <a:r>
                <a:rPr lang="zh-CN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絶対高</a:t>
              </a:r>
              <a:r>
                <a:rPr lang="en-US" altLang="zh-CN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45</a:t>
              </a:r>
              <a:r>
                <a:rPr lang="zh-CN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ｍ高度地区、</a:t>
              </a:r>
              <a:br>
                <a:rPr lang="en-US" altLang="zh-CN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</a:br>
              <a:r>
                <a:rPr lang="zh-TW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駐車場整備地区、</a:t>
              </a:r>
              <a:br>
                <a:rPr lang="en-US" altLang="zh-TW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</a:br>
              <a:r>
                <a:rPr lang="zh-TW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緑化地域</a:t>
              </a:r>
              <a:endParaRPr lang="en-US" altLang="zh-CN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現況：駐車場</a:t>
              </a:r>
              <a:endParaRPr lang="en-US" altLang="zh-CN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r>
                <a:rPr lang="ja-JP" altLang="en-US" sz="8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売主</a:t>
              </a:r>
            </a:p>
            <a:p>
              <a:pPr marL="171450" indent="-171450">
                <a:buClr>
                  <a:schemeClr val="tx2"/>
                </a:buClr>
                <a:buFont typeface="Wingdings" panose="05000000000000000000" pitchFamily="2" charset="2"/>
                <a:buChar char="n"/>
              </a:pPr>
              <a:endPara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226" name="WordArt 61">
              <a:extLst>
                <a:ext uri="{FF2B5EF4-FFF2-40B4-BE49-F238E27FC236}">
                  <a16:creationId xmlns:a16="http://schemas.microsoft.com/office/drawing/2014/main" id="{7FDFAEC8-E51E-470E-B5E3-F18CC98E27F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7633" y="919512"/>
              <a:ext cx="613916" cy="596869"/>
            </a:xfrm>
            <a:prstGeom prst="rect">
              <a:avLst/>
            </a:prstGeom>
            <a:no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buNone/>
              </a:pPr>
              <a:r>
                <a:rPr lang="ja-JP" altLang="en-US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売</a:t>
              </a:r>
              <a:br>
                <a:rPr lang="en-US" altLang="ja-JP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</a:br>
              <a:r>
                <a:rPr lang="ja-JP" altLang="en-US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土地</a:t>
              </a:r>
            </a:p>
          </p:txBody>
        </p:sp>
      </p:grpSp>
      <p:sp>
        <p:nvSpPr>
          <p:cNvPr id="230" name="WordArt 61">
            <a:extLst>
              <a:ext uri="{FF2B5EF4-FFF2-40B4-BE49-F238E27FC236}">
                <a16:creationId xmlns:a16="http://schemas.microsoft.com/office/drawing/2014/main" id="{B4EDB7D4-8441-461B-A2E1-F16D32B396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08290" y="3770300"/>
            <a:ext cx="2464401" cy="266074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/>
                <a:latin typeface="HG創英角ｺﾞｼｯｸUB"/>
                <a:ea typeface="HG創英角ｺﾞｼｯｸUB"/>
              </a:rPr>
              <a:t>価格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：１億２５００</a:t>
            </a:r>
            <a:r>
              <a:rPr lang="zh-TW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万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円</a:t>
            </a:r>
          </a:p>
        </p:txBody>
      </p:sp>
      <p:sp>
        <p:nvSpPr>
          <p:cNvPr id="14" name="WordArt 61">
            <a:extLst>
              <a:ext uri="{FF2B5EF4-FFF2-40B4-BE49-F238E27FC236}">
                <a16:creationId xmlns:a16="http://schemas.microsoft.com/office/drawing/2014/main" id="{6611216E-B932-4D3A-B901-20897C0EFB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477515" y="4455061"/>
            <a:ext cx="509931" cy="304700"/>
          </a:xfrm>
          <a:prstGeom prst="rect">
            <a:avLst/>
          </a:prstGeom>
          <a:solidFill>
            <a:srgbClr val="FFFF00"/>
          </a:solidFill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en-US" altLang="ja-JP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HG創英角ｺﾞｼｯｸUB"/>
                <a:ea typeface="HG創英角ｺﾞｼｯｸUB"/>
              </a:rPr>
              <a:t>NEW</a:t>
            </a:r>
            <a:endParaRPr lang="ja-JP" altLang="en-US" sz="3600" kern="10" spc="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/>
              <a:latin typeface="HG創英角ｺﾞｼｯｸUB"/>
              <a:ea typeface="HG創英角ｺﾞｼｯｸUB"/>
            </a:endParaRPr>
          </a:p>
        </p:txBody>
      </p:sp>
      <p:grpSp>
        <p:nvGrpSpPr>
          <p:cNvPr id="232" name="グループ化 231">
            <a:extLst>
              <a:ext uri="{FF2B5EF4-FFF2-40B4-BE49-F238E27FC236}">
                <a16:creationId xmlns:a16="http://schemas.microsoft.com/office/drawing/2014/main" id="{23127658-36EA-4E74-9A17-CE0C63EE1F5C}"/>
              </a:ext>
            </a:extLst>
          </p:cNvPr>
          <p:cNvGrpSpPr/>
          <p:nvPr/>
        </p:nvGrpSpPr>
        <p:grpSpPr>
          <a:xfrm>
            <a:off x="3621419" y="6573335"/>
            <a:ext cx="3473956" cy="2237994"/>
            <a:chOff x="48750" y="813034"/>
            <a:chExt cx="3473956" cy="2237994"/>
          </a:xfrm>
        </p:grpSpPr>
        <p:grpSp>
          <p:nvGrpSpPr>
            <p:cNvPr id="249" name="グループ化 248">
              <a:extLst>
                <a:ext uri="{FF2B5EF4-FFF2-40B4-BE49-F238E27FC236}">
                  <a16:creationId xmlns:a16="http://schemas.microsoft.com/office/drawing/2014/main" id="{52711205-4EEC-4925-AE51-BF8C3CC9F3F3}"/>
                </a:ext>
              </a:extLst>
            </p:cNvPr>
            <p:cNvGrpSpPr/>
            <p:nvPr/>
          </p:nvGrpSpPr>
          <p:grpSpPr>
            <a:xfrm>
              <a:off x="48750" y="813034"/>
              <a:ext cx="3473956" cy="2237994"/>
              <a:chOff x="48750" y="813034"/>
              <a:chExt cx="3473956" cy="2237994"/>
            </a:xfrm>
          </p:grpSpPr>
          <p:sp>
            <p:nvSpPr>
              <p:cNvPr id="268" name="正方形/長方形 267">
                <a:extLst>
                  <a:ext uri="{FF2B5EF4-FFF2-40B4-BE49-F238E27FC236}">
                    <a16:creationId xmlns:a16="http://schemas.microsoft.com/office/drawing/2014/main" id="{C90ECD42-1E64-49DE-8999-E51E5C5827F3}"/>
                  </a:ext>
                </a:extLst>
              </p:cNvPr>
              <p:cNvSpPr/>
              <p:nvPr/>
            </p:nvSpPr>
            <p:spPr>
              <a:xfrm>
                <a:off x="69387" y="837103"/>
                <a:ext cx="3453319" cy="22139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9" name="WordArt 61">
                <a:extLst>
                  <a:ext uri="{FF2B5EF4-FFF2-40B4-BE49-F238E27FC236}">
                    <a16:creationId xmlns:a16="http://schemas.microsoft.com/office/drawing/2014/main" id="{00E53AAD-586F-4608-8722-4B5D3593BAE7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140525" y="1333350"/>
                <a:ext cx="2237185" cy="189392"/>
              </a:xfrm>
              <a:prstGeom prst="rect">
                <a:avLst/>
              </a:prstGeom>
              <a:noFill/>
            </p:spPr>
            <p:txBody>
              <a:bodyPr wrap="none" numCol="1" fromWordArt="1">
                <a:prstTxWarp prst="textPlain">
                  <a:avLst>
                    <a:gd name="adj" fmla="val 50000"/>
                  </a:avLst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ja-JP" altLang="en-US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HG創英角ｺﾞｼｯｸUB"/>
                  <a:ea typeface="HG創英角ｺﾞｼｯｸUB"/>
                </a:endParaRPr>
              </a:p>
            </p:txBody>
          </p:sp>
          <p:sp>
            <p:nvSpPr>
              <p:cNvPr id="270" name="正方形/長方形 269">
                <a:extLst>
                  <a:ext uri="{FF2B5EF4-FFF2-40B4-BE49-F238E27FC236}">
                    <a16:creationId xmlns:a16="http://schemas.microsoft.com/office/drawing/2014/main" id="{BC029ADC-E2B1-4C12-BDAE-7A48E831E974}"/>
                  </a:ext>
                </a:extLst>
              </p:cNvPr>
              <p:cNvSpPr/>
              <p:nvPr/>
            </p:nvSpPr>
            <p:spPr>
              <a:xfrm>
                <a:off x="48750" y="813034"/>
                <a:ext cx="751612" cy="79855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250" name="直線コネクタ 249">
              <a:extLst>
                <a:ext uri="{FF2B5EF4-FFF2-40B4-BE49-F238E27FC236}">
                  <a16:creationId xmlns:a16="http://schemas.microsoft.com/office/drawing/2014/main" id="{ADED75D7-9F25-4CFB-B18B-7300C81B3338}"/>
                </a:ext>
              </a:extLst>
            </p:cNvPr>
            <p:cNvCxnSpPr/>
            <p:nvPr/>
          </p:nvCxnSpPr>
          <p:spPr>
            <a:xfrm flipV="1">
              <a:off x="914933" y="1256157"/>
              <a:ext cx="2496910" cy="9085"/>
            </a:xfrm>
            <a:prstGeom prst="line">
              <a:avLst/>
            </a:prstGeom>
            <a:ln w="25400" cmpd="sng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WordArt 61">
              <a:extLst>
                <a:ext uri="{FF2B5EF4-FFF2-40B4-BE49-F238E27FC236}">
                  <a16:creationId xmlns:a16="http://schemas.microsoft.com/office/drawing/2014/main" id="{D0E7684E-ED79-4439-9554-94513956BF5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7633" y="919512"/>
              <a:ext cx="613916" cy="596869"/>
            </a:xfrm>
            <a:prstGeom prst="rect">
              <a:avLst/>
            </a:prstGeom>
            <a:noFill/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buNone/>
              </a:pP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収益</a:t>
              </a:r>
              <a:br>
                <a:rPr lang="en-US" altLang="ja-JP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</a:br>
              <a:r>
                <a:rPr lang="ja-JP" alt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5">
                      <a:lumMod val="50000"/>
                    </a:schemeClr>
                  </a:solidFill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一棟</a:t>
              </a:r>
              <a:endPara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effectLst/>
                <a:latin typeface="HGｺﾞｼｯｸE" panose="020B0909000000000000" pitchFamily="49" charset="-128"/>
                <a:ea typeface="HGｺﾞｼｯｸE" panose="020B0909000000000000" pitchFamily="49" charset="-128"/>
              </a:endParaRPr>
            </a:p>
          </p:txBody>
        </p:sp>
      </p:grpSp>
      <p:sp>
        <p:nvSpPr>
          <p:cNvPr id="271" name="WordArt 61">
            <a:extLst>
              <a:ext uri="{FF2B5EF4-FFF2-40B4-BE49-F238E27FC236}">
                <a16:creationId xmlns:a16="http://schemas.microsoft.com/office/drawing/2014/main" id="{8E04774C-CC86-42B0-BCF4-DBC54CD9E5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87123" y="6665134"/>
            <a:ext cx="2464401" cy="266074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価格：</a:t>
            </a:r>
            <a:r>
              <a:rPr lang="en-US" altLang="ja-JP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3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億</a:t>
            </a:r>
            <a:r>
              <a:rPr lang="en-US" altLang="ja-JP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7000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万</a:t>
            </a:r>
            <a:r>
              <a:rPr lang="zh-TW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円</a:t>
            </a:r>
            <a:endParaRPr lang="ja-JP" altLang="en-US" sz="3600" kern="10" dirty="0">
              <a:ln w="9525">
                <a:noFill/>
                <a:round/>
                <a:headEnd/>
                <a:tailEnd/>
              </a:ln>
              <a:latin typeface="HG創英角ｺﾞｼｯｸUB"/>
              <a:ea typeface="HG創英角ｺﾞｼｯｸUB"/>
            </a:endParaRPr>
          </a:p>
        </p:txBody>
      </p:sp>
      <p:sp>
        <p:nvSpPr>
          <p:cNvPr id="126" name="WordArt 61">
            <a:extLst>
              <a:ext uri="{FF2B5EF4-FFF2-40B4-BE49-F238E27FC236}">
                <a16:creationId xmlns:a16="http://schemas.microsoft.com/office/drawing/2014/main" id="{1D82A14C-1994-4A3E-AB69-356D776D05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16779" y="4197568"/>
            <a:ext cx="2467246" cy="182636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名古屋駅から徒歩</a:t>
            </a:r>
            <a:r>
              <a:rPr lang="en-US" altLang="ja-JP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6</a:t>
            </a:r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分　間口</a:t>
            </a:r>
            <a:r>
              <a:rPr lang="en-US" altLang="ja-JP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10.82</a:t>
            </a:r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ｍ　</a:t>
            </a:r>
            <a:r>
              <a:rPr lang="en-US" altLang="ja-JP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50</a:t>
            </a:r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坪！</a:t>
            </a:r>
          </a:p>
        </p:txBody>
      </p:sp>
      <p:sp>
        <p:nvSpPr>
          <p:cNvPr id="141" name="テキスト ボックス 102">
            <a:extLst>
              <a:ext uri="{FF2B5EF4-FFF2-40B4-BE49-F238E27FC236}">
                <a16:creationId xmlns:a16="http://schemas.microsoft.com/office/drawing/2014/main" id="{59765660-ED4D-42C4-A5F1-CCAB33AF23EC}"/>
              </a:ext>
            </a:extLst>
          </p:cNvPr>
          <p:cNvSpPr txBox="1"/>
          <p:nvPr/>
        </p:nvSpPr>
        <p:spPr bwMode="auto">
          <a:xfrm>
            <a:off x="3656709" y="7371735"/>
            <a:ext cx="3507502" cy="190627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所　   　在：名古屋市栄五丁目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403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番地</a:t>
            </a:r>
            <a:endParaRPr lang="en-US" altLang="zh-CN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交　　   通：地下鉄　名城線　矢場町駅徒歩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分</a:t>
            </a:r>
            <a:endParaRPr lang="en-US" altLang="zh-TW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土地面積：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168.95㎡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51.10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坪）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延床面積：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688.42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㎡（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208.24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坪）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建物構造：鉄筋コンクリート</a:t>
            </a:r>
            <a:r>
              <a:rPr lang="zh-TW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造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8</a:t>
            </a:r>
            <a:r>
              <a:rPr lang="zh-TW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階建</a:t>
            </a:r>
            <a:endParaRPr lang="en-US" altLang="zh-TW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年数：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2008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建ぺい率：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80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％　容積率：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400%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用途地域：商業地域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満室収入：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23,691,120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総戸数：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15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戸　　　　　　　　　　　　　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媒介</a:t>
            </a:r>
            <a:endParaRPr lang="ja-JP" altLang="ja-JP" dirty="0">
              <a:effectLst/>
            </a:endParaRPr>
          </a:p>
        </p:txBody>
      </p:sp>
      <p:sp>
        <p:nvSpPr>
          <p:cNvPr id="127" name="テキスト ボックス 102">
            <a:extLst>
              <a:ext uri="{FF2B5EF4-FFF2-40B4-BE49-F238E27FC236}">
                <a16:creationId xmlns:a16="http://schemas.microsoft.com/office/drawing/2014/main" id="{9F3120B8-C27A-49C9-8AAA-8CD2716AF30B}"/>
              </a:ext>
            </a:extLst>
          </p:cNvPr>
          <p:cNvSpPr txBox="1"/>
          <p:nvPr/>
        </p:nvSpPr>
        <p:spPr bwMode="auto">
          <a:xfrm>
            <a:off x="122423" y="7294766"/>
            <a:ext cx="3021189" cy="190627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所　   　在：名古屋市北区清水三丁目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1702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番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交　　   通：名鉄　瀬戸線　清水駅　</a:t>
            </a:r>
            <a:r>
              <a:rPr lang="zh-TW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徒歩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</a:t>
            </a:r>
            <a:r>
              <a:rPr lang="zh-TW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分</a:t>
            </a:r>
            <a:endParaRPr lang="en-US" altLang="zh-TW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土地面積：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298.47㎡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90.28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坪）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延床面積：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490.86㎡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148.48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坪）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建物構造：鉄骨</a:t>
            </a:r>
            <a:r>
              <a:rPr lang="zh-TW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造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陸屋根</a:t>
            </a:r>
            <a:r>
              <a:rPr lang="zh-TW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</a:t>
            </a:r>
            <a:r>
              <a:rPr lang="zh-TW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階建</a:t>
            </a:r>
            <a:endParaRPr lang="en-US" altLang="zh-TW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築年数：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1974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11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建ぺい率：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％　容積率：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200%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用途地域：第一種住居地域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満室収入：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8,418,000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総戸数：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戸　　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媒介</a:t>
            </a:r>
          </a:p>
          <a:p>
            <a:pPr>
              <a:buClr>
                <a:schemeClr val="tx2"/>
              </a:buClr>
            </a:pPr>
            <a:endParaRPr lang="ja-JP" altLang="ja-JP" dirty="0">
              <a:effectLst/>
            </a:endParaRPr>
          </a:p>
        </p:txBody>
      </p:sp>
      <p:pic>
        <p:nvPicPr>
          <p:cNvPr id="144" name="図 14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404" y="5419861"/>
            <a:ext cx="1144801" cy="858601"/>
          </a:xfrm>
          <a:prstGeom prst="rect">
            <a:avLst/>
          </a:prstGeom>
        </p:spPr>
      </p:pic>
      <p:pic>
        <p:nvPicPr>
          <p:cNvPr id="145" name="図 144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057" y="4984757"/>
            <a:ext cx="983017" cy="1299111"/>
          </a:xfrm>
          <a:prstGeom prst="rect">
            <a:avLst/>
          </a:prstGeom>
        </p:spPr>
      </p:pic>
      <p:sp>
        <p:nvSpPr>
          <p:cNvPr id="128" name="WordArt 61">
            <a:extLst>
              <a:ext uri="{FF2B5EF4-FFF2-40B4-BE49-F238E27FC236}">
                <a16:creationId xmlns:a16="http://schemas.microsoft.com/office/drawing/2014/main" id="{2E54C835-4F14-4B5D-BE2D-D921E0C893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54296" y="933734"/>
            <a:ext cx="613916" cy="596869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区分</a:t>
            </a:r>
            <a:br>
              <a:rPr lang="en-US" altLang="ja-JP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</a:b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マンション</a:t>
            </a:r>
            <a:endParaRPr lang="ja-JP" altLang="en-US" sz="3600" kern="10" spc="0" dirty="0">
              <a:ln w="9525">
                <a:noFill/>
                <a:round/>
                <a:headEnd/>
                <a:tailEnd/>
              </a:ln>
              <a:solidFill>
                <a:schemeClr val="accent5">
                  <a:lumMod val="50000"/>
                </a:schemeClr>
              </a:solidFill>
              <a:effectLst/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grpSp>
        <p:nvGrpSpPr>
          <p:cNvPr id="130" name="グループ化 129">
            <a:extLst>
              <a:ext uri="{FF2B5EF4-FFF2-40B4-BE49-F238E27FC236}">
                <a16:creationId xmlns:a16="http://schemas.microsoft.com/office/drawing/2014/main" id="{91DF6CF1-B0C3-496A-9579-4C119BAD55C7}"/>
              </a:ext>
            </a:extLst>
          </p:cNvPr>
          <p:cNvGrpSpPr/>
          <p:nvPr/>
        </p:nvGrpSpPr>
        <p:grpSpPr>
          <a:xfrm>
            <a:off x="3633121" y="3697956"/>
            <a:ext cx="3473956" cy="2749839"/>
            <a:chOff x="48750" y="813034"/>
            <a:chExt cx="3473956" cy="2749839"/>
          </a:xfrm>
        </p:grpSpPr>
        <p:grpSp>
          <p:nvGrpSpPr>
            <p:cNvPr id="132" name="グループ化 131">
              <a:extLst>
                <a:ext uri="{FF2B5EF4-FFF2-40B4-BE49-F238E27FC236}">
                  <a16:creationId xmlns:a16="http://schemas.microsoft.com/office/drawing/2014/main" id="{47A96F67-3BDD-427F-AAA1-E5435703B605}"/>
                </a:ext>
              </a:extLst>
            </p:cNvPr>
            <p:cNvGrpSpPr/>
            <p:nvPr/>
          </p:nvGrpSpPr>
          <p:grpSpPr>
            <a:xfrm>
              <a:off x="48750" y="813034"/>
              <a:ext cx="3473956" cy="2749839"/>
              <a:chOff x="48750" y="813034"/>
              <a:chExt cx="3473956" cy="2749839"/>
            </a:xfrm>
          </p:grpSpPr>
          <p:sp>
            <p:nvSpPr>
              <p:cNvPr id="134" name="正方形/長方形 133">
                <a:extLst>
                  <a:ext uri="{FF2B5EF4-FFF2-40B4-BE49-F238E27FC236}">
                    <a16:creationId xmlns:a16="http://schemas.microsoft.com/office/drawing/2014/main" id="{E0FB6A03-4AE3-431A-9380-B8E963241AD6}"/>
                  </a:ext>
                </a:extLst>
              </p:cNvPr>
              <p:cNvSpPr/>
              <p:nvPr/>
            </p:nvSpPr>
            <p:spPr>
              <a:xfrm>
                <a:off x="69387" y="837103"/>
                <a:ext cx="3453319" cy="27257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" name="WordArt 61">
                <a:extLst>
                  <a:ext uri="{FF2B5EF4-FFF2-40B4-BE49-F238E27FC236}">
                    <a16:creationId xmlns:a16="http://schemas.microsoft.com/office/drawing/2014/main" id="{DC377749-106E-4F52-A6DE-69CD221A1484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947442" y="916048"/>
                <a:ext cx="2464401" cy="266074"/>
              </a:xfrm>
              <a:prstGeom prst="rect">
                <a:avLst/>
              </a:prstGeom>
              <a:noFill/>
            </p:spPr>
            <p:txBody>
              <a:bodyPr wrap="none" numCol="1" fromWordArt="1">
                <a:prstTxWarp prst="textPlain">
                  <a:avLst>
                    <a:gd name="adj" fmla="val 50000"/>
                  </a:avLst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ja-JP" altLang="en-US" sz="3600" kern="10" dirty="0">
                    <a:ln w="9525">
                      <a:noFill/>
                      <a:round/>
                      <a:headEnd/>
                      <a:tailEnd/>
                    </a:ln>
                    <a:latin typeface="HG創英角ｺﾞｼｯｸUB"/>
                    <a:ea typeface="HG創英角ｺﾞｼｯｸUB"/>
                  </a:rPr>
                  <a:t>価格：</a:t>
                </a:r>
                <a:r>
                  <a:rPr lang="en-US" altLang="ja-JP" sz="3600" kern="10" dirty="0">
                    <a:ln w="9525">
                      <a:noFill/>
                      <a:round/>
                      <a:headEnd/>
                      <a:tailEnd/>
                    </a:ln>
                    <a:latin typeface="HG創英角ｺﾞｼｯｸUB"/>
                    <a:ea typeface="HG創英角ｺﾞｼｯｸUB"/>
                  </a:rPr>
                  <a:t>1</a:t>
                </a:r>
                <a:r>
                  <a:rPr lang="ja-JP" altLang="en-US" sz="3600" kern="10" dirty="0">
                    <a:ln w="9525">
                      <a:noFill/>
                      <a:round/>
                      <a:headEnd/>
                      <a:tailEnd/>
                    </a:ln>
                    <a:latin typeface="HG創英角ｺﾞｼｯｸUB"/>
                    <a:ea typeface="HG創英角ｺﾞｼｯｸUB"/>
                  </a:rPr>
                  <a:t>億</a:t>
                </a:r>
                <a:r>
                  <a:rPr lang="en-US" altLang="ja-JP" sz="3600" kern="10" dirty="0">
                    <a:ln w="9525">
                      <a:noFill/>
                      <a:round/>
                      <a:headEnd/>
                      <a:tailEnd/>
                    </a:ln>
                    <a:latin typeface="HG創英角ｺﾞｼｯｸUB"/>
                    <a:ea typeface="HG創英角ｺﾞｼｯｸUB"/>
                  </a:rPr>
                  <a:t>7000</a:t>
                </a:r>
                <a:r>
                  <a:rPr lang="ja-JP" altLang="en-US" sz="3600" kern="10" dirty="0">
                    <a:ln w="9525">
                      <a:noFill/>
                      <a:round/>
                      <a:headEnd/>
                      <a:tailEnd/>
                    </a:ln>
                    <a:latin typeface="HG創英角ｺﾞｼｯｸUB"/>
                    <a:ea typeface="HG創英角ｺﾞｼｯｸUB"/>
                  </a:rPr>
                  <a:t>万円</a:t>
                </a:r>
              </a:p>
            </p:txBody>
          </p:sp>
          <p:sp>
            <p:nvSpPr>
              <p:cNvPr id="151" name="正方形/長方形 150">
                <a:extLst>
                  <a:ext uri="{FF2B5EF4-FFF2-40B4-BE49-F238E27FC236}">
                    <a16:creationId xmlns:a16="http://schemas.microsoft.com/office/drawing/2014/main" id="{5816B0D6-5DAF-431E-B0A0-5DB7636D76F6}"/>
                  </a:ext>
                </a:extLst>
              </p:cNvPr>
              <p:cNvSpPr/>
              <p:nvPr/>
            </p:nvSpPr>
            <p:spPr>
              <a:xfrm>
                <a:off x="48750" y="813034"/>
                <a:ext cx="751612" cy="79855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cxnSp>
          <p:nvCxnSpPr>
            <p:cNvPr id="133" name="直線コネクタ 132">
              <a:extLst>
                <a:ext uri="{FF2B5EF4-FFF2-40B4-BE49-F238E27FC236}">
                  <a16:creationId xmlns:a16="http://schemas.microsoft.com/office/drawing/2014/main" id="{24B54DCF-E13F-4A7A-9E75-DA7FB67446F4}"/>
                </a:ext>
              </a:extLst>
            </p:cNvPr>
            <p:cNvCxnSpPr/>
            <p:nvPr/>
          </p:nvCxnSpPr>
          <p:spPr>
            <a:xfrm flipV="1">
              <a:off x="914933" y="1256157"/>
              <a:ext cx="2496910" cy="9085"/>
            </a:xfrm>
            <a:prstGeom prst="line">
              <a:avLst/>
            </a:prstGeom>
            <a:ln w="25400" cmpd="sng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9" name="WordArt 61">
            <a:extLst>
              <a:ext uri="{FF2B5EF4-FFF2-40B4-BE49-F238E27FC236}">
                <a16:creationId xmlns:a16="http://schemas.microsoft.com/office/drawing/2014/main" id="{6E355D8D-A5B7-4E0B-943F-B0B8767BF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18533" y="3827296"/>
            <a:ext cx="613916" cy="596869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収益</a:t>
            </a:r>
            <a:br>
              <a:rPr lang="en-US" altLang="ja-JP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</a:br>
            <a:r>
              <a:rPr lang="en-US" altLang="ja-JP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1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棟</a:t>
            </a:r>
            <a:endParaRPr lang="ja-JP" altLang="en-US" sz="3600" kern="10" spc="0" dirty="0">
              <a:ln w="9525">
                <a:noFill/>
                <a:round/>
                <a:headEnd/>
                <a:tailEnd/>
              </a:ln>
              <a:solidFill>
                <a:schemeClr val="accent5">
                  <a:lumMod val="50000"/>
                </a:schemeClr>
              </a:solidFill>
              <a:effectLst/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55" name="WordArt 61">
            <a:extLst>
              <a:ext uri="{FF2B5EF4-FFF2-40B4-BE49-F238E27FC236}">
                <a16:creationId xmlns:a16="http://schemas.microsoft.com/office/drawing/2014/main" id="{5C873ACE-5ED9-5092-891F-C6B25B246D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32529" y="919877"/>
            <a:ext cx="2464401" cy="266074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/>
                <a:latin typeface="HG創英角ｺﾞｼｯｸUB"/>
                <a:ea typeface="HG創英角ｺﾞｼｯｸUB"/>
              </a:rPr>
              <a:t>価格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：約</a:t>
            </a:r>
            <a:r>
              <a:rPr lang="en-US" altLang="ja-JP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2240</a:t>
            </a:r>
            <a:r>
              <a:rPr lang="zh-TW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万</a:t>
            </a: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latin typeface="HG創英角ｺﾞｼｯｸUB"/>
                <a:ea typeface="HG創英角ｺﾞｼｯｸUB"/>
              </a:rPr>
              <a:t>円～</a:t>
            </a:r>
          </a:p>
        </p:txBody>
      </p:sp>
      <p:sp>
        <p:nvSpPr>
          <p:cNvPr id="12" name="WordArt 61">
            <a:extLst>
              <a:ext uri="{FF2B5EF4-FFF2-40B4-BE49-F238E27FC236}">
                <a16:creationId xmlns:a16="http://schemas.microsoft.com/office/drawing/2014/main" id="{0BCF7711-B787-DCE3-F62F-7AE481D994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88956" y="4258720"/>
            <a:ext cx="2006262" cy="194520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利回り：</a:t>
            </a:r>
            <a:r>
              <a:rPr lang="en-US" altLang="ja-JP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5.94</a:t>
            </a:r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％</a:t>
            </a:r>
          </a:p>
        </p:txBody>
      </p:sp>
      <p:sp>
        <p:nvSpPr>
          <p:cNvPr id="9" name="テキスト ボックス 102">
            <a:extLst>
              <a:ext uri="{FF2B5EF4-FFF2-40B4-BE49-F238E27FC236}">
                <a16:creationId xmlns:a16="http://schemas.microsoft.com/office/drawing/2014/main" id="{0EB009BD-CACD-4376-4514-5FF68A99765E}"/>
              </a:ext>
            </a:extLst>
          </p:cNvPr>
          <p:cNvSpPr txBox="1"/>
          <p:nvPr/>
        </p:nvSpPr>
        <p:spPr bwMode="auto">
          <a:xfrm>
            <a:off x="3645113" y="4516085"/>
            <a:ext cx="3261825" cy="190627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所　   　在：名古屋市中区丸の内二丁目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15-28</a:t>
            </a:r>
            <a:endParaRPr lang="en-US" altLang="zh-CN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交　　   通：地下鉄桜通線　丸の内駅　　徒歩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分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土地面積：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183.33㎡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55.45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坪）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延床面積：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809.69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㎡（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244.93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坪）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建物構造：鉄筋コンクリート造地下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階付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階建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築年数：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1960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11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建ぺい率：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80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％　容積率：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600%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用途地域：商業地域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満室想定収入：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10,112,568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現況：賃貸中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総戸数：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戸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専任媒介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endParaRPr lang="ja-JP" altLang="ja-JP" dirty="0">
              <a:effectLst/>
            </a:endParaRPr>
          </a:p>
        </p:txBody>
      </p:sp>
      <p:sp>
        <p:nvSpPr>
          <p:cNvPr id="20" name="WordArt 61">
            <a:extLst>
              <a:ext uri="{FF2B5EF4-FFF2-40B4-BE49-F238E27FC236}">
                <a16:creationId xmlns:a16="http://schemas.microsoft.com/office/drawing/2014/main" id="{18071E82-A566-D30D-FB29-D8A106B936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17978" y="5931281"/>
            <a:ext cx="615532" cy="377255"/>
          </a:xfrm>
          <a:prstGeom prst="rect">
            <a:avLst/>
          </a:prstGeom>
          <a:solidFill>
            <a:srgbClr val="FFFF00"/>
          </a:solidFill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価格変更</a:t>
            </a:r>
          </a:p>
        </p:txBody>
      </p:sp>
      <p:sp>
        <p:nvSpPr>
          <p:cNvPr id="233" name="テキスト ボックス 102">
            <a:extLst>
              <a:ext uri="{FF2B5EF4-FFF2-40B4-BE49-F238E27FC236}">
                <a16:creationId xmlns:a16="http://schemas.microsoft.com/office/drawing/2014/main" id="{9D490461-E424-3181-C5CA-7215AEDF8267}"/>
              </a:ext>
            </a:extLst>
          </p:cNvPr>
          <p:cNvSpPr txBox="1"/>
          <p:nvPr/>
        </p:nvSpPr>
        <p:spPr bwMode="auto">
          <a:xfrm>
            <a:off x="106786" y="4672056"/>
            <a:ext cx="3261825" cy="190627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所　   　在：愛知県津島市東柳原町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丁目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8</a:t>
            </a:r>
            <a:endParaRPr lang="en-US" altLang="zh-CN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交　　   通：名鉄津島線　津島駅　　徒歩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11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分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土地面積：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489.25㎡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147.99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坪）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延床面積：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281.20㎡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85.06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坪）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建物構造：軽量鉄骨</a:t>
            </a:r>
            <a:r>
              <a:rPr lang="zh-TW" altLang="en-US" sz="7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造</a:t>
            </a:r>
            <a:r>
              <a:rPr lang="ja-JP" altLang="en-US" sz="7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スレート葺</a:t>
            </a:r>
            <a:r>
              <a:rPr lang="en-US" altLang="ja-JP" sz="7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zh-TW" altLang="en-US" sz="7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階建</a:t>
            </a:r>
            <a:endParaRPr lang="en-US" altLang="zh-TW" sz="7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築年数：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1990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建ぺい率：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80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％　容積率：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200%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用途地域：近隣商業地域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満室収入：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4,382,400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現況：賃貸中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総戸数：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8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戸　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媒介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buClr>
                <a:schemeClr val="tx2"/>
              </a:buClr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endParaRPr lang="ja-JP" altLang="ja-JP" dirty="0">
              <a:effectLst/>
            </a:endParaRPr>
          </a:p>
        </p:txBody>
      </p:sp>
      <p:pic>
        <p:nvPicPr>
          <p:cNvPr id="253" name="図 252">
            <a:extLst>
              <a:ext uri="{FF2B5EF4-FFF2-40B4-BE49-F238E27FC236}">
                <a16:creationId xmlns:a16="http://schemas.microsoft.com/office/drawing/2014/main" id="{0B743840-6F0B-AE43-A483-103789D6AA6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8263" y="5206196"/>
            <a:ext cx="1297309" cy="972982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EED9194E-7281-3005-2049-E64F3C400A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74868" y="5794017"/>
            <a:ext cx="849563" cy="534217"/>
          </a:xfrm>
          <a:prstGeom prst="rect">
            <a:avLst/>
          </a:prstGeom>
        </p:spPr>
      </p:pic>
      <p:sp>
        <p:nvSpPr>
          <p:cNvPr id="48" name="リボン: 上に曲がる 47">
            <a:extLst>
              <a:ext uri="{FF2B5EF4-FFF2-40B4-BE49-F238E27FC236}">
                <a16:creationId xmlns:a16="http://schemas.microsoft.com/office/drawing/2014/main" id="{2878EA92-D1DE-8A5B-E821-48A5998DD2EE}"/>
              </a:ext>
            </a:extLst>
          </p:cNvPr>
          <p:cNvSpPr/>
          <p:nvPr/>
        </p:nvSpPr>
        <p:spPr>
          <a:xfrm>
            <a:off x="2274272" y="4563945"/>
            <a:ext cx="1249906" cy="491129"/>
          </a:xfrm>
          <a:prstGeom prst="ribbon2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0" name="WordArt 61">
            <a:extLst>
              <a:ext uri="{FF2B5EF4-FFF2-40B4-BE49-F238E27FC236}">
                <a16:creationId xmlns:a16="http://schemas.microsoft.com/office/drawing/2014/main" id="{C508354F-CA44-D29D-E801-C8D5F5603A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47021" y="4577095"/>
            <a:ext cx="633874" cy="416968"/>
          </a:xfrm>
          <a:prstGeom prst="rect">
            <a:avLst/>
          </a:prstGeom>
          <a:solidFill>
            <a:srgbClr val="FFFF00"/>
          </a:solidFill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HG創英角ｺﾞｼｯｸUB"/>
                <a:ea typeface="HG創英角ｺﾞｼｯｸUB"/>
              </a:rPr>
              <a:t>満室</a:t>
            </a:r>
            <a:endParaRPr lang="ja-JP" altLang="en-US" sz="3600" kern="10" spc="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/>
              <a:latin typeface="HG創英角ｺﾞｼｯｸUB"/>
              <a:ea typeface="HG創英角ｺﾞｼｯｸUB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00EA176-FCCD-E5A8-AE7D-BF247D935B0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981" y="4548293"/>
            <a:ext cx="706778" cy="94237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661FC679-BB80-8ABF-7235-E1217347902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76083" y="5258354"/>
            <a:ext cx="915418" cy="1098502"/>
          </a:xfrm>
          <a:prstGeom prst="rect">
            <a:avLst/>
          </a:prstGeom>
        </p:spPr>
      </p:pic>
      <p:sp>
        <p:nvSpPr>
          <p:cNvPr id="19" name="WordArt 61">
            <a:extLst>
              <a:ext uri="{FF2B5EF4-FFF2-40B4-BE49-F238E27FC236}">
                <a16:creationId xmlns:a16="http://schemas.microsoft.com/office/drawing/2014/main" id="{E289112B-E09B-CD1D-129D-45324F07C9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67523" y="1490075"/>
            <a:ext cx="2006262" cy="194520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マニラ　コンドミニアム</a:t>
            </a:r>
          </a:p>
        </p:txBody>
      </p:sp>
      <p:sp>
        <p:nvSpPr>
          <p:cNvPr id="231" name="テキスト ボックス 102">
            <a:extLst>
              <a:ext uri="{FF2B5EF4-FFF2-40B4-BE49-F238E27FC236}">
                <a16:creationId xmlns:a16="http://schemas.microsoft.com/office/drawing/2014/main" id="{A15A53A4-05C6-7021-A902-BABC3856E5A0}"/>
              </a:ext>
            </a:extLst>
          </p:cNvPr>
          <p:cNvSpPr txBox="1"/>
          <p:nvPr/>
        </p:nvSpPr>
        <p:spPr bwMode="auto">
          <a:xfrm>
            <a:off x="3598633" y="1670661"/>
            <a:ext cx="3428284" cy="190627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所　   　在：フィリピン　マカティ市</a:t>
            </a:r>
            <a:endParaRPr lang="en-US" altLang="zh-TW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専有面積：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27.98㎡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～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83.66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㎡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媒介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ja-JP" altLang="en-US" sz="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注：価格は為替によって変動します</a:t>
            </a:r>
          </a:p>
          <a:p>
            <a:pPr marL="171450" indent="-171450">
              <a:buClr>
                <a:schemeClr val="tx2"/>
              </a:buClr>
              <a:buFont typeface="Wingdings" panose="05000000000000000000" pitchFamily="2" charset="2"/>
              <a:buChar char="n"/>
            </a:pP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buClr>
                <a:schemeClr val="tx2"/>
              </a:buClr>
            </a:pPr>
            <a:endParaRPr lang="ja-JP" altLang="en-US" sz="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Clr>
                <a:schemeClr val="tx2"/>
              </a:buClr>
            </a:pPr>
            <a:endParaRPr lang="ja-JP" altLang="ja-JP" dirty="0">
              <a:effectLst/>
            </a:endParaRPr>
          </a:p>
        </p:txBody>
      </p:sp>
      <p:sp>
        <p:nvSpPr>
          <p:cNvPr id="234" name="正方形/長方形 233">
            <a:extLst>
              <a:ext uri="{FF2B5EF4-FFF2-40B4-BE49-F238E27FC236}">
                <a16:creationId xmlns:a16="http://schemas.microsoft.com/office/drawing/2014/main" id="{F1EA64E1-6E3C-8678-03A5-B07895A1AD7A}"/>
              </a:ext>
            </a:extLst>
          </p:cNvPr>
          <p:cNvSpPr/>
          <p:nvPr/>
        </p:nvSpPr>
        <p:spPr>
          <a:xfrm>
            <a:off x="5109979" y="1580692"/>
            <a:ext cx="222619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3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Aone</a:t>
            </a:r>
            <a:r>
              <a:rPr lang="ja-JP" altLang="en-US" sz="3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タワー</a:t>
            </a:r>
          </a:p>
        </p:txBody>
      </p:sp>
      <p:pic>
        <p:nvPicPr>
          <p:cNvPr id="244" name="図 243">
            <a:extLst>
              <a:ext uri="{FF2B5EF4-FFF2-40B4-BE49-F238E27FC236}">
                <a16:creationId xmlns:a16="http://schemas.microsoft.com/office/drawing/2014/main" id="{C2CCE97F-4F93-EDEE-A0D9-FF3FDFEEF8D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2" y="2281271"/>
            <a:ext cx="1497935" cy="12033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" name="図 251">
            <a:extLst>
              <a:ext uri="{FF2B5EF4-FFF2-40B4-BE49-F238E27FC236}">
                <a16:creationId xmlns:a16="http://schemas.microsoft.com/office/drawing/2014/main" id="{10EE9581-4467-13A0-877B-31DCB8BE0A8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680" y="2256310"/>
            <a:ext cx="1479154" cy="12155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WordArt 61">
            <a:extLst>
              <a:ext uri="{FF2B5EF4-FFF2-40B4-BE49-F238E27FC236}">
                <a16:creationId xmlns:a16="http://schemas.microsoft.com/office/drawing/2014/main" id="{2CDA22BC-3026-C899-3724-EC969807B8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65021" y="7110183"/>
            <a:ext cx="2011340" cy="206477"/>
          </a:xfrm>
          <a:prstGeom prst="rect">
            <a:avLst/>
          </a:prstGeom>
          <a:noFill/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利回：</a:t>
            </a:r>
            <a:r>
              <a:rPr lang="en-US" altLang="ja-JP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HG創英角ｺﾞｼｯｸUB"/>
                <a:ea typeface="HG創英角ｺﾞｼｯｸUB"/>
              </a:rPr>
              <a:t>6.40</a:t>
            </a:r>
            <a:r>
              <a:rPr lang="en-US" altLang="ja-JP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HG創英角ｺﾞｼｯｸUB"/>
                <a:ea typeface="HG創英角ｺﾞｼｯｸUB"/>
              </a:rPr>
              <a:t>%</a:t>
            </a:r>
            <a:endParaRPr lang="ja-JP" altLang="en-US" sz="3600" kern="10" spc="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/>
              <a:latin typeface="HG創英角ｺﾞｼｯｸUB"/>
              <a:ea typeface="HG創英角ｺﾞｼｯｸUB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F3EF43C-C072-1C13-687E-29A5BA09392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67861" y="2628003"/>
            <a:ext cx="1096167" cy="85630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3BA8CDC-D90A-E0B5-DA34-E95CBF97C87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53678" y="2463559"/>
            <a:ext cx="430318" cy="106908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F6B2B9FC-507D-59C5-7D7B-0E7A331414B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350504" y="7880214"/>
            <a:ext cx="663032" cy="852603"/>
          </a:xfrm>
          <a:prstGeom prst="rect">
            <a:avLst/>
          </a:prstGeom>
        </p:spPr>
      </p:pic>
      <p:pic>
        <p:nvPicPr>
          <p:cNvPr id="228" name="図 227">
            <a:extLst>
              <a:ext uri="{FF2B5EF4-FFF2-40B4-BE49-F238E27FC236}">
                <a16:creationId xmlns:a16="http://schemas.microsoft.com/office/drawing/2014/main" id="{F2E95C75-23C8-F4D1-F8C7-D4F93EF7B0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16200000" flipV="1">
            <a:off x="5734089" y="8160202"/>
            <a:ext cx="890466" cy="248874"/>
          </a:xfrm>
          <a:prstGeom prst="rect">
            <a:avLst/>
          </a:prstGeom>
        </p:spPr>
      </p:pic>
      <p:pic>
        <p:nvPicPr>
          <p:cNvPr id="251" name="図 250">
            <a:extLst>
              <a:ext uri="{FF2B5EF4-FFF2-40B4-BE49-F238E27FC236}">
                <a16:creationId xmlns:a16="http://schemas.microsoft.com/office/drawing/2014/main" id="{9EAB8E76-6E09-4BF1-0B47-1BEB6C9C957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16200000">
            <a:off x="5410787" y="8142533"/>
            <a:ext cx="933699" cy="284293"/>
          </a:xfrm>
          <a:prstGeom prst="rect">
            <a:avLst/>
          </a:prstGeom>
        </p:spPr>
      </p:pic>
      <p:pic>
        <p:nvPicPr>
          <p:cNvPr id="255" name="図 254">
            <a:extLst>
              <a:ext uri="{FF2B5EF4-FFF2-40B4-BE49-F238E27FC236}">
                <a16:creationId xmlns:a16="http://schemas.microsoft.com/office/drawing/2014/main" id="{EF22A5D4-1852-AF65-D86C-163F4D7B7D9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16200000">
            <a:off x="5113995" y="8116559"/>
            <a:ext cx="941684" cy="308314"/>
          </a:xfrm>
          <a:prstGeom prst="rect">
            <a:avLst/>
          </a:prstGeom>
        </p:spPr>
      </p:pic>
      <p:sp>
        <p:nvSpPr>
          <p:cNvPr id="57" name="WordArt 61">
            <a:extLst>
              <a:ext uri="{FF2B5EF4-FFF2-40B4-BE49-F238E27FC236}">
                <a16:creationId xmlns:a16="http://schemas.microsoft.com/office/drawing/2014/main" id="{BCD4FB92-8EC1-31B6-9334-0A5B9D7FF0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1655" y="8512524"/>
            <a:ext cx="496851" cy="260846"/>
          </a:xfrm>
          <a:prstGeom prst="rect">
            <a:avLst/>
          </a:prstGeom>
          <a:solidFill>
            <a:srgbClr val="FFFF00"/>
          </a:solidFill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HG創英角ｺﾞｼｯｸUB"/>
                <a:ea typeface="HG創英角ｺﾞｼｯｸUB"/>
              </a:rPr>
              <a:t>好立地</a:t>
            </a:r>
            <a:endParaRPr lang="ja-JP" altLang="en-US" sz="3600" kern="10" spc="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/>
              <a:latin typeface="HG創英角ｺﾞｼｯｸUB"/>
              <a:ea typeface="HG創英角ｺﾞｼｯｸUB"/>
            </a:endParaRPr>
          </a:p>
        </p:txBody>
      </p:sp>
      <p:pic>
        <p:nvPicPr>
          <p:cNvPr id="256" name="図 255">
            <a:extLst>
              <a:ext uri="{FF2B5EF4-FFF2-40B4-BE49-F238E27FC236}">
                <a16:creationId xmlns:a16="http://schemas.microsoft.com/office/drawing/2014/main" id="{E23CEDAB-A7B4-FCA9-5EC1-046CBE08E5B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10587" y="7764845"/>
            <a:ext cx="1125356" cy="844017"/>
          </a:xfrm>
          <a:prstGeom prst="rect">
            <a:avLst/>
          </a:prstGeom>
        </p:spPr>
      </p:pic>
      <p:pic>
        <p:nvPicPr>
          <p:cNvPr id="257" name="図 256">
            <a:extLst>
              <a:ext uri="{FF2B5EF4-FFF2-40B4-BE49-F238E27FC236}">
                <a16:creationId xmlns:a16="http://schemas.microsoft.com/office/drawing/2014/main" id="{201E326F-1A36-B97B-3F7F-237D88CDB50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786551" y="7997549"/>
            <a:ext cx="407381" cy="775821"/>
          </a:xfrm>
          <a:prstGeom prst="rect">
            <a:avLst/>
          </a:prstGeom>
        </p:spPr>
      </p:pic>
      <p:pic>
        <p:nvPicPr>
          <p:cNvPr id="258" name="図 257">
            <a:extLst>
              <a:ext uri="{FF2B5EF4-FFF2-40B4-BE49-F238E27FC236}">
                <a16:creationId xmlns:a16="http://schemas.microsoft.com/office/drawing/2014/main" id="{53B95B1A-E623-0D0B-5053-4A645648E76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235841" y="7979785"/>
            <a:ext cx="410149" cy="8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61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6557</TotalTime>
  <Words>1324</Words>
  <Application>Microsoft Office PowerPoint</Application>
  <PresentationFormat>ユーザー設定</PresentationFormat>
  <Paragraphs>223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HGPｺﾞｼｯｸM</vt:lpstr>
      <vt:lpstr>HGP平成角ｺﾞｼｯｸ体W9</vt:lpstr>
      <vt:lpstr>HGｺﾞｼｯｸE</vt:lpstr>
      <vt:lpstr>HG丸ｺﾞｼｯｸM-PRO</vt:lpstr>
      <vt:lpstr>HG創英角ｺﾞｼｯｸUB</vt:lpstr>
      <vt:lpstr>ＭＳ Ｐゴシック</vt:lpstr>
      <vt:lpstr>メイリオ</vt:lpstr>
      <vt:lpstr>游ゴシック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LJC02</dc:creator>
  <cp:lastModifiedBy>LEAD005</cp:lastModifiedBy>
  <cp:revision>292</cp:revision>
  <cp:lastPrinted>2024-10-21T05:25:21Z</cp:lastPrinted>
  <dcterms:created xsi:type="dcterms:W3CDTF">2018-12-19T04:49:14Z</dcterms:created>
  <dcterms:modified xsi:type="dcterms:W3CDTF">2024-10-21T05:27:22Z</dcterms:modified>
</cp:coreProperties>
</file>